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32"/>
  </p:notesMasterIdLst>
  <p:sldIdLst>
    <p:sldId id="256" r:id="rId2"/>
    <p:sldId id="278" r:id="rId3"/>
    <p:sldId id="279" r:id="rId4"/>
    <p:sldId id="257" r:id="rId5"/>
    <p:sldId id="258" r:id="rId6"/>
    <p:sldId id="261" r:id="rId7"/>
    <p:sldId id="259" r:id="rId8"/>
    <p:sldId id="260" r:id="rId9"/>
    <p:sldId id="262" r:id="rId10"/>
    <p:sldId id="263" r:id="rId11"/>
    <p:sldId id="269" r:id="rId12"/>
    <p:sldId id="264" r:id="rId13"/>
    <p:sldId id="267" r:id="rId14"/>
    <p:sldId id="266" r:id="rId15"/>
    <p:sldId id="268" r:id="rId16"/>
    <p:sldId id="265" r:id="rId17"/>
    <p:sldId id="273" r:id="rId18"/>
    <p:sldId id="275" r:id="rId19"/>
    <p:sldId id="270" r:id="rId20"/>
    <p:sldId id="271" r:id="rId21"/>
    <p:sldId id="276" r:id="rId22"/>
    <p:sldId id="272" r:id="rId23"/>
    <p:sldId id="281" r:id="rId24"/>
    <p:sldId id="284" r:id="rId25"/>
    <p:sldId id="285" r:id="rId26"/>
    <p:sldId id="286" r:id="rId27"/>
    <p:sldId id="280" r:id="rId28"/>
    <p:sldId id="282" r:id="rId29"/>
    <p:sldId id="283" r:id="rId30"/>
    <p:sldId id="27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2" autoAdjust="0"/>
    <p:restoredTop sz="78269" autoAdjust="0"/>
  </p:normalViewPr>
  <p:slideViewPr>
    <p:cSldViewPr>
      <p:cViewPr varScale="1">
        <p:scale>
          <a:sx n="46" d="100"/>
          <a:sy n="46" d="100"/>
        </p:scale>
        <p:origin x="-1128" y="-112"/>
      </p:cViewPr>
      <p:guideLst>
        <p:guide orient="horz" pos="2160"/>
        <p:guide pos="2880"/>
      </p:guideLst>
    </p:cSldViewPr>
  </p:slideViewPr>
  <p:outlineViewPr>
    <p:cViewPr>
      <p:scale>
        <a:sx n="33" d="100"/>
        <a:sy n="33" d="100"/>
      </p:scale>
      <p:origin x="0" y="1345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CA9521-22C3-43FC-8274-013A4462828D}" type="datetimeFigureOut">
              <a:rPr lang="en-US" smtClean="0"/>
              <a:t>10/17/12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23927D-E548-4E8B-B703-A0D9785ADE41}" type="slidenum">
              <a:rPr lang="en-US" smtClean="0"/>
              <a:t>‹#›</a:t>
            </a:fld>
            <a:endParaRPr lang="en-US"/>
          </a:p>
        </p:txBody>
      </p:sp>
    </p:spTree>
    <p:extLst>
      <p:ext uri="{BB962C8B-B14F-4D97-AF65-F5344CB8AC3E}">
        <p14:creationId xmlns:p14="http://schemas.microsoft.com/office/powerpoint/2010/main" val="1917850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Listening</a:t>
            </a:r>
            <a:r>
              <a:rPr lang="en-US" baseline="0" dirty="0" smtClean="0"/>
              <a:t> tips:</a:t>
            </a:r>
          </a:p>
          <a:p>
            <a:r>
              <a:rPr lang="en-US" b="1" dirty="0" smtClean="0"/>
              <a:t>1. Face the speaker.</a:t>
            </a:r>
            <a:r>
              <a:rPr lang="en-US" dirty="0" smtClean="0"/>
              <a:t> Sit up straight or lean forward slightly to show your attentiveness through body language.</a:t>
            </a:r>
          </a:p>
          <a:p>
            <a:r>
              <a:rPr lang="en-US" b="1" dirty="0" smtClean="0"/>
              <a:t>2. Maintain eye contact</a:t>
            </a:r>
            <a:r>
              <a:rPr lang="en-US" dirty="0" smtClean="0"/>
              <a:t>, to the degree that you all remain comfortable.</a:t>
            </a:r>
          </a:p>
          <a:p>
            <a:r>
              <a:rPr lang="en-US" b="1" dirty="0" smtClean="0"/>
              <a:t>3. Minimize external distractions</a:t>
            </a:r>
            <a:r>
              <a:rPr lang="en-US" dirty="0" smtClean="0"/>
              <a:t>. Turn off the TV. Put down your book or magazine, and ask the speaker and other listeners to do the same.</a:t>
            </a:r>
          </a:p>
          <a:p>
            <a:r>
              <a:rPr lang="en-US" b="1" dirty="0" smtClean="0"/>
              <a:t>4. Respond appropriately</a:t>
            </a:r>
            <a:r>
              <a:rPr lang="en-US" dirty="0" smtClean="0"/>
              <a:t> to show that you understand. Murmur (“uh-huh” and “um-hmm”) and nod. Raise your eyebrows. Say words such as “Really,” “Interesting,” as well as more direct prompts: “What did you do then?” and “What did she say?”</a:t>
            </a:r>
          </a:p>
          <a:p>
            <a:r>
              <a:rPr lang="en-US" b="1" dirty="0" smtClean="0"/>
              <a:t>5. Focus solely on what the speaker is saying</a:t>
            </a:r>
            <a:r>
              <a:rPr lang="en-US" dirty="0" smtClean="0"/>
              <a:t>. Try not to think about what you are going to say next. The conversation will follow a logical flow after the speaker makes her point.</a:t>
            </a:r>
          </a:p>
          <a:p>
            <a:r>
              <a:rPr lang="en-US" b="1" dirty="0" smtClean="0"/>
              <a:t>6. Minimize internal distractions.</a:t>
            </a:r>
            <a:r>
              <a:rPr lang="en-US" dirty="0" smtClean="0"/>
              <a:t> If your own thoughts keep horning in, simply let them go and continuously re-focus your attention on the speaker, much as you would during meditation.</a:t>
            </a:r>
          </a:p>
          <a:p>
            <a:r>
              <a:rPr lang="en-US" b="1" dirty="0" smtClean="0"/>
              <a:t>7. Keep an open mind.</a:t>
            </a:r>
            <a:r>
              <a:rPr lang="en-US" dirty="0" smtClean="0"/>
              <a:t> Wait until the speaker is finished before deciding that you disagree. Try not to make assumptions about what the speaker is thinking.</a:t>
            </a:r>
          </a:p>
          <a:p>
            <a:endParaRPr lang="en-US" dirty="0"/>
          </a:p>
        </p:txBody>
      </p:sp>
      <p:sp>
        <p:nvSpPr>
          <p:cNvPr id="4" name="Slide Number Placeholder 3"/>
          <p:cNvSpPr>
            <a:spLocks noGrp="1"/>
          </p:cNvSpPr>
          <p:nvPr>
            <p:ph type="sldNum" sz="quarter" idx="10"/>
          </p:nvPr>
        </p:nvSpPr>
        <p:spPr/>
        <p:txBody>
          <a:bodyPr/>
          <a:lstStyle/>
          <a:p>
            <a:fld id="{B523927D-E548-4E8B-B703-A0D9785ADE41}" type="slidenum">
              <a:rPr lang="en-US" smtClean="0"/>
              <a:t>3</a:t>
            </a:fld>
            <a:endParaRPr lang="en-US"/>
          </a:p>
        </p:txBody>
      </p:sp>
    </p:spTree>
    <p:extLst>
      <p:ext uri="{BB962C8B-B14F-4D97-AF65-F5344CB8AC3E}">
        <p14:creationId xmlns:p14="http://schemas.microsoft.com/office/powerpoint/2010/main" val="944274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23927D-E548-4E8B-B703-A0D9785ADE41}" type="slidenum">
              <a:rPr lang="en-US" smtClean="0"/>
              <a:t>5</a:t>
            </a:fld>
            <a:endParaRPr lang="en-US"/>
          </a:p>
        </p:txBody>
      </p:sp>
    </p:spTree>
    <p:extLst>
      <p:ext uri="{BB962C8B-B14F-4D97-AF65-F5344CB8AC3E}">
        <p14:creationId xmlns:p14="http://schemas.microsoft.com/office/powerpoint/2010/main" val="3127746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an instructional approach which emphasizes the development of thinking skills and processes as a means to enhance learning… to enable all students to become more strategic, self-reliant, flexible, and productive in their learning endeavors (</a:t>
            </a:r>
            <a:r>
              <a:rPr lang="en-US" dirty="0" err="1" smtClean="0"/>
              <a:t>Scheid</a:t>
            </a:r>
            <a:r>
              <a:rPr lang="en-US" dirty="0" smtClean="0"/>
              <a:t>, 1993)”.  </a:t>
            </a:r>
          </a:p>
          <a:p>
            <a:endParaRPr lang="en-US" dirty="0" smtClean="0"/>
          </a:p>
          <a:p>
            <a:r>
              <a:rPr lang="en-US" dirty="0" smtClean="0"/>
              <a:t>“… [assumes] there are identifiable cognitive strategies, previously believed to be utilized by only the best and the brightest students, which can be taught to most students (Halpern, 1996).”</a:t>
            </a:r>
          </a:p>
          <a:p>
            <a:pPr>
              <a:buNone/>
            </a:pPr>
            <a:r>
              <a:rPr lang="en-US" sz="1200" b="1" dirty="0" smtClean="0"/>
              <a:t>       </a:t>
            </a:r>
            <a:r>
              <a:rPr lang="en-US" sz="1200" dirty="0" smtClean="0"/>
              <a:t>(Metacognition: An Overview , Jennifer A. Livingston, http://</a:t>
            </a:r>
            <a:r>
              <a:rPr lang="en-US" sz="1200" dirty="0" err="1" smtClean="0"/>
              <a:t>www.josemnazevedo.uac.pt</a:t>
            </a:r>
            <a:r>
              <a:rPr lang="en-US" sz="1200" dirty="0" smtClean="0"/>
              <a:t>/</a:t>
            </a:r>
            <a:r>
              <a:rPr lang="en-US" sz="1200" dirty="0" err="1" smtClean="0"/>
              <a:t>pessoal</a:t>
            </a:r>
            <a:r>
              <a:rPr lang="en-US" sz="1200" dirty="0" smtClean="0"/>
              <a:t>/</a:t>
            </a:r>
            <a:r>
              <a:rPr lang="en-US" sz="1200" dirty="0" err="1" smtClean="0"/>
              <a:t>textos</a:t>
            </a:r>
            <a:r>
              <a:rPr lang="en-US" sz="1200" dirty="0" smtClean="0"/>
              <a:t>/</a:t>
            </a:r>
            <a:r>
              <a:rPr lang="en-US" sz="1200" dirty="0" err="1" smtClean="0"/>
              <a:t>Metacognition.pdf</a:t>
            </a:r>
            <a:r>
              <a:rPr lang="en-US" sz="1200" dirty="0" smtClean="0"/>
              <a:t>)</a:t>
            </a:r>
          </a:p>
          <a:p>
            <a:endParaRPr lang="en-US" dirty="0"/>
          </a:p>
        </p:txBody>
      </p:sp>
      <p:sp>
        <p:nvSpPr>
          <p:cNvPr id="4" name="Slide Number Placeholder 3"/>
          <p:cNvSpPr>
            <a:spLocks noGrp="1"/>
          </p:cNvSpPr>
          <p:nvPr>
            <p:ph type="sldNum" sz="quarter" idx="10"/>
          </p:nvPr>
        </p:nvSpPr>
        <p:spPr/>
        <p:txBody>
          <a:bodyPr/>
          <a:lstStyle/>
          <a:p>
            <a:fld id="{B523927D-E548-4E8B-B703-A0D9785ADE41}" type="slidenum">
              <a:rPr lang="en-US" smtClean="0"/>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most effective approaches involve teaching students metacognitive strategies as well as how to monitor and evaluate “the outcomes of their efforts (develops metacognitive regulation).”</a:t>
            </a:r>
          </a:p>
          <a:p>
            <a:r>
              <a:rPr lang="en-US" dirty="0" smtClean="0"/>
              <a:t>Teaching metacognitive strategies </a:t>
            </a:r>
            <a:r>
              <a:rPr lang="en-US" dirty="0" err="1" smtClean="0"/>
              <a:t>witjout</a:t>
            </a:r>
            <a:r>
              <a:rPr lang="en-US" dirty="0" smtClean="0"/>
              <a:t> providing practice is ineffective. </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(Metacognition: An Overview , Jennifer A. Livingston, http://</a:t>
            </a:r>
            <a:r>
              <a:rPr lang="en-US" sz="1200" dirty="0" err="1" smtClean="0"/>
              <a:t>www.josemnazevedo.uac.pt</a:t>
            </a:r>
            <a:r>
              <a:rPr lang="en-US" sz="1200" dirty="0" smtClean="0"/>
              <a:t>/</a:t>
            </a:r>
            <a:r>
              <a:rPr lang="en-US" sz="1200" dirty="0" err="1" smtClean="0"/>
              <a:t>pessoal</a:t>
            </a:r>
            <a:r>
              <a:rPr lang="en-US" sz="1200" dirty="0" smtClean="0"/>
              <a:t>/</a:t>
            </a:r>
            <a:r>
              <a:rPr lang="en-US" sz="1200" dirty="0" err="1" smtClean="0"/>
              <a:t>textos</a:t>
            </a:r>
            <a:r>
              <a:rPr lang="en-US" sz="1200" dirty="0" smtClean="0"/>
              <a:t>/</a:t>
            </a:r>
            <a:r>
              <a:rPr lang="en-US" sz="1200" dirty="0" err="1" smtClean="0"/>
              <a:t>Metacognition.pdf</a:t>
            </a:r>
            <a:r>
              <a:rPr lang="en-US" sz="1200" dirty="0" smtClean="0"/>
              <a:t>)</a:t>
            </a:r>
          </a:p>
          <a:p>
            <a:endParaRPr lang="en-US" dirty="0"/>
          </a:p>
        </p:txBody>
      </p:sp>
      <p:sp>
        <p:nvSpPr>
          <p:cNvPr id="4" name="Slide Number Placeholder 3"/>
          <p:cNvSpPr>
            <a:spLocks noGrp="1"/>
          </p:cNvSpPr>
          <p:nvPr>
            <p:ph type="sldNum" sz="quarter" idx="10"/>
          </p:nvPr>
        </p:nvSpPr>
        <p:spPr/>
        <p:txBody>
          <a:bodyPr/>
          <a:lstStyle/>
          <a:p>
            <a:fld id="{B523927D-E548-4E8B-B703-A0D9785ADE41}" type="slidenum">
              <a:rPr lang="en-US" smtClean="0"/>
              <a:t>20</a:t>
            </a:fld>
            <a:endParaRPr lang="en-US"/>
          </a:p>
        </p:txBody>
      </p:sp>
    </p:spTree>
    <p:extLst>
      <p:ext uri="{BB962C8B-B14F-4D97-AF65-F5344CB8AC3E}">
        <p14:creationId xmlns:p14="http://schemas.microsoft.com/office/powerpoint/2010/main" val="2022039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Can gifted</a:t>
            </a:r>
            <a:r>
              <a:rPr lang="en-US" baseline="0" dirty="0" smtClean="0"/>
              <a:t>ness be taught?</a:t>
            </a:r>
          </a:p>
          <a:p>
            <a:pPr marL="171450" indent="-171450">
              <a:buFont typeface="Arial"/>
              <a:buChar char="•"/>
            </a:pPr>
            <a:r>
              <a:rPr lang="en-US" baseline="0" dirty="0" smtClean="0"/>
              <a:t>Rigidity- when we learn something new, we tend to make incorrect inferences about it, because we deal with it in familiar terms</a:t>
            </a:r>
          </a:p>
          <a:p>
            <a:pPr marL="171450" indent="-171450">
              <a:buFont typeface="Arial"/>
              <a:buChar char="•"/>
            </a:pPr>
            <a:r>
              <a:rPr lang="en-US" baseline="0" dirty="0" smtClean="0"/>
              <a:t>Rigidity is the norm, but flexibility is the exception- often exemplified by gifted, creative learners.</a:t>
            </a:r>
          </a:p>
          <a:p>
            <a:pPr marL="171450" indent="-171450">
              <a:buFont typeface="Arial"/>
              <a:buChar char="•"/>
            </a:pPr>
            <a:r>
              <a:rPr lang="en-US" baseline="0" dirty="0" smtClean="0"/>
              <a:t>One of his studies had gifted and average learners were asked to respond to open-ended and closed-ended problems by thinking aloud. While thinking aloud, observers marked down the different strategies used. The results confirmed that gifted learners used more metacognitive strategies, and also, used different (more appropriate) strategies for different problems. </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“Both experiments also indicated that instructions aimed at metacognition - knowledge about problems, knowledge about strategies and of when and how they should be applied - improved problem solving performance for students. Therefore it is reasonable to expect educators to pay more attention to teaching children general problem-solving strategies.”</a:t>
            </a:r>
          </a:p>
          <a:p>
            <a:pPr marL="171450" indent="-171450">
              <a:buFont typeface="Arial"/>
              <a:buChar char="•"/>
            </a:pPr>
            <a:endParaRPr lang="en-US" dirty="0" smtClean="0"/>
          </a:p>
          <a:p>
            <a:pPr marL="171450" indent="-171450">
              <a:buFont typeface="Arial"/>
              <a:buChar char="•"/>
            </a:pPr>
            <a:r>
              <a:rPr lang="en-US" dirty="0" smtClean="0"/>
              <a:t>Teachers answered these questions on the students’ assessments</a:t>
            </a:r>
          </a:p>
          <a:p>
            <a:pPr marL="171450" indent="-171450">
              <a:buFont typeface="Arial"/>
              <a:buChar char="•"/>
            </a:pPr>
            <a:r>
              <a:rPr lang="en-US" dirty="0" smtClean="0"/>
              <a:t>What is the key error?</a:t>
            </a:r>
          </a:p>
          <a:p>
            <a:pPr marL="171450" indent="-171450">
              <a:buFont typeface="Arial"/>
              <a:buChar char="•"/>
            </a:pPr>
            <a:r>
              <a:rPr lang="en-US" dirty="0" smtClean="0"/>
              <a:t>What</a:t>
            </a:r>
            <a:r>
              <a:rPr lang="en-US" baseline="0" dirty="0" smtClean="0"/>
              <a:t> is the probable reason the student made this error?</a:t>
            </a:r>
          </a:p>
          <a:p>
            <a:pPr marL="171450" indent="-171450">
              <a:buFont typeface="Arial"/>
              <a:buChar char="•"/>
            </a:pPr>
            <a:r>
              <a:rPr lang="en-US" dirty="0" smtClean="0"/>
              <a:t>What did the student do right?</a:t>
            </a:r>
          </a:p>
          <a:p>
            <a:pPr marL="171450" indent="-171450">
              <a:buFont typeface="Arial"/>
              <a:buChar char="•"/>
            </a:pPr>
            <a:r>
              <a:rPr lang="en-US" dirty="0" smtClean="0"/>
              <a:t>How can I guide the student to avoid the error in the future?</a:t>
            </a:r>
          </a:p>
        </p:txBody>
      </p:sp>
      <p:sp>
        <p:nvSpPr>
          <p:cNvPr id="4" name="Slide Number Placeholder 3"/>
          <p:cNvSpPr>
            <a:spLocks noGrp="1"/>
          </p:cNvSpPr>
          <p:nvPr>
            <p:ph type="sldNum" sz="quarter" idx="10"/>
          </p:nvPr>
        </p:nvSpPr>
        <p:spPr/>
        <p:txBody>
          <a:bodyPr/>
          <a:lstStyle/>
          <a:p>
            <a:fld id="{B523927D-E548-4E8B-B703-A0D9785ADE41}" type="slidenum">
              <a:rPr lang="en-US" smtClean="0"/>
              <a:t>21</a:t>
            </a:fld>
            <a:endParaRPr lang="en-US"/>
          </a:p>
        </p:txBody>
      </p:sp>
    </p:spTree>
    <p:extLst>
      <p:ext uri="{BB962C8B-B14F-4D97-AF65-F5344CB8AC3E}">
        <p14:creationId xmlns:p14="http://schemas.microsoft.com/office/powerpoint/2010/main" val="584312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SQ3R is a 5 stage active reading technique. The stages are:</a:t>
            </a:r>
          </a:p>
          <a:p>
            <a:r>
              <a:rPr lang="en-US" dirty="0" smtClean="0"/>
              <a:t>Survey</a:t>
            </a:r>
          </a:p>
          <a:p>
            <a:r>
              <a:rPr lang="en-US" dirty="0" smtClean="0"/>
              <a:t>Question</a:t>
            </a:r>
          </a:p>
          <a:p>
            <a:r>
              <a:rPr lang="en-US" dirty="0" smtClean="0"/>
              <a:t>Read</a:t>
            </a:r>
          </a:p>
          <a:p>
            <a:r>
              <a:rPr lang="en-US" dirty="0" smtClean="0"/>
              <a:t>Recall</a:t>
            </a:r>
          </a:p>
          <a:p>
            <a:r>
              <a:rPr lang="en-US" dirty="0" smtClean="0"/>
              <a:t>Review</a:t>
            </a:r>
          </a:p>
          <a:p>
            <a:endParaRPr lang="en-US" dirty="0"/>
          </a:p>
        </p:txBody>
      </p:sp>
      <p:sp>
        <p:nvSpPr>
          <p:cNvPr id="4" name="Slide Number Placeholder 3"/>
          <p:cNvSpPr>
            <a:spLocks noGrp="1"/>
          </p:cNvSpPr>
          <p:nvPr>
            <p:ph type="sldNum" sz="quarter" idx="10"/>
          </p:nvPr>
        </p:nvSpPr>
        <p:spPr/>
        <p:txBody>
          <a:bodyPr/>
          <a:lstStyle/>
          <a:p>
            <a:fld id="{B523927D-E548-4E8B-B703-A0D9785ADE41}" type="slidenum">
              <a:rPr lang="en-US" smtClean="0"/>
              <a:t>22</a:t>
            </a:fld>
            <a:endParaRPr lang="en-US"/>
          </a:p>
        </p:txBody>
      </p:sp>
    </p:spTree>
    <p:extLst>
      <p:ext uri="{BB962C8B-B14F-4D97-AF65-F5344CB8AC3E}">
        <p14:creationId xmlns:p14="http://schemas.microsoft.com/office/powerpoint/2010/main" val="330405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might see black splotches or</a:t>
            </a:r>
            <a:r>
              <a:rPr lang="en-US" baseline="0" dirty="0" smtClean="0"/>
              <a:t> the word lift. For some reason, girls usually see the word lift.</a:t>
            </a:r>
            <a:endParaRPr lang="en-US" dirty="0"/>
          </a:p>
        </p:txBody>
      </p:sp>
      <p:sp>
        <p:nvSpPr>
          <p:cNvPr id="4" name="Slide Number Placeholder 3"/>
          <p:cNvSpPr>
            <a:spLocks noGrp="1"/>
          </p:cNvSpPr>
          <p:nvPr>
            <p:ph type="sldNum" sz="quarter" idx="10"/>
          </p:nvPr>
        </p:nvSpPr>
        <p:spPr/>
        <p:txBody>
          <a:bodyPr/>
          <a:lstStyle/>
          <a:p>
            <a:fld id="{B523927D-E548-4E8B-B703-A0D9785ADE41}" type="slidenum">
              <a:rPr lang="en-US" smtClean="0"/>
              <a:t>24</a:t>
            </a:fld>
            <a:endParaRPr lang="en-US"/>
          </a:p>
        </p:txBody>
      </p:sp>
    </p:spTree>
    <p:extLst>
      <p:ext uri="{BB962C8B-B14F-4D97-AF65-F5344CB8AC3E}">
        <p14:creationId xmlns:p14="http://schemas.microsoft.com/office/powerpoint/2010/main" val="3613639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face or the word liar</a:t>
            </a:r>
            <a:endParaRPr lang="en-US" dirty="0"/>
          </a:p>
        </p:txBody>
      </p:sp>
      <p:sp>
        <p:nvSpPr>
          <p:cNvPr id="4" name="Slide Number Placeholder 3"/>
          <p:cNvSpPr>
            <a:spLocks noGrp="1"/>
          </p:cNvSpPr>
          <p:nvPr>
            <p:ph type="sldNum" sz="quarter" idx="10"/>
          </p:nvPr>
        </p:nvSpPr>
        <p:spPr/>
        <p:txBody>
          <a:bodyPr/>
          <a:lstStyle/>
          <a:p>
            <a:fld id="{B523927D-E548-4E8B-B703-A0D9785ADE41}" type="slidenum">
              <a:rPr lang="en-US" smtClean="0"/>
              <a:t>25</a:t>
            </a:fld>
            <a:endParaRPr lang="en-US"/>
          </a:p>
        </p:txBody>
      </p:sp>
    </p:spTree>
    <p:extLst>
      <p:ext uri="{BB962C8B-B14F-4D97-AF65-F5344CB8AC3E}">
        <p14:creationId xmlns:p14="http://schemas.microsoft.com/office/powerpoint/2010/main" val="797864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FD3F7C14-12E5-410B-922E-03512D372854}" type="datetimeFigureOut">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F7C14-12E5-410B-922E-03512D372854}" type="datetimeFigureOut">
              <a:rPr lang="en-US" smtClean="0"/>
              <a:pPr/>
              <a:t>10/17/12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ECC7C-68C0-4172-9387-CFE3A349164E}"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D3F7C14-12E5-410B-922E-03512D372854}" type="datetimeFigureOut">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D3F7C14-12E5-410B-922E-03512D372854}" type="datetimeFigureOut">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D3F7C14-12E5-410B-922E-03512D372854}" type="datetimeFigureOut">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FD3F7C14-12E5-410B-922E-03512D372854}" type="datetimeFigureOut">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ECC7C-68C0-4172-9387-CFE3A349164E}"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3F7C14-12E5-410B-922E-03512D372854}" type="datetimeFigureOut">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FD3F7C14-12E5-410B-922E-03512D372854}" type="datetimeFigureOut">
              <a:rPr lang="en-US" smtClean="0"/>
              <a:pPr/>
              <a:t>10/17/12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FD3F7C14-12E5-410B-922E-03512D372854}" type="datetimeFigureOut">
              <a:rPr lang="en-US" smtClean="0"/>
              <a:pPr/>
              <a:t>10/17/12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D3F7C14-12E5-410B-922E-03512D372854}" type="datetimeFigureOut">
              <a:rPr lang="en-US" smtClean="0"/>
              <a:pPr/>
              <a:t>10/17/12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F7C14-12E5-410B-922E-03512D372854}" type="datetimeFigureOut">
              <a:rPr lang="en-US" smtClean="0"/>
              <a:pPr/>
              <a:t>10/17/12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F7C14-12E5-410B-922E-03512D372854}" type="datetimeFigureOut">
              <a:rPr lang="en-US" smtClean="0"/>
              <a:pPr/>
              <a:t>10/17/12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ECC7C-68C0-4172-9387-CFE3A34916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FD3F7C14-12E5-410B-922E-03512D372854}" type="datetimeFigureOut">
              <a:rPr lang="en-US" smtClean="0"/>
              <a:pPr/>
              <a:t>10/17/12</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EAFECC7C-68C0-4172-9387-CFE3A34916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rc.carleton.edu/NAGTWorkshops/metacognition/teaching_metacognition.html" TargetMode="External"/><Relationship Id="rId3" Type="http://schemas.openxmlformats.org/officeDocument/2006/relationships/hyperlink" Target="http://faculty.mwsu.edu/west/maryann.coe/coe/Projects/epaper/meta.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981200"/>
            <a:ext cx="9144000" cy="3785652"/>
          </a:xfrm>
          <a:prstGeom prst="rect">
            <a:avLst/>
          </a:prstGeom>
          <a:noFill/>
        </p:spPr>
        <p:txBody>
          <a:bodyPr wrap="square" rtlCol="0">
            <a:spAutoFit/>
          </a:bodyPr>
          <a:lstStyle/>
          <a:p>
            <a:pPr algn="ctr"/>
            <a:r>
              <a:rPr lang="en-US" sz="4800" dirty="0" err="1" smtClean="0"/>
              <a:t>Metacognition</a:t>
            </a:r>
            <a:endParaRPr lang="en-US" sz="4800" dirty="0" smtClean="0"/>
          </a:p>
          <a:p>
            <a:pPr algn="ctr"/>
            <a:endParaRPr lang="en-US" sz="4800" dirty="0" smtClean="0"/>
          </a:p>
          <a:p>
            <a:pPr algn="ctr"/>
            <a:r>
              <a:rPr lang="en-US" sz="2400" dirty="0" err="1" smtClean="0"/>
              <a:t>Seana</a:t>
            </a:r>
            <a:r>
              <a:rPr lang="en-US" sz="2400" dirty="0" smtClean="0"/>
              <a:t> </a:t>
            </a:r>
            <a:r>
              <a:rPr lang="en-US" sz="2400" dirty="0" err="1" smtClean="0"/>
              <a:t>DeCrosta</a:t>
            </a:r>
            <a:r>
              <a:rPr lang="en-US" sz="2400" dirty="0" smtClean="0"/>
              <a:t> </a:t>
            </a:r>
          </a:p>
          <a:p>
            <a:pPr algn="ctr"/>
            <a:endParaRPr lang="en-US" sz="2400" dirty="0" smtClean="0"/>
          </a:p>
          <a:p>
            <a:pPr algn="ctr"/>
            <a:r>
              <a:rPr lang="en-US" sz="2400" dirty="0" smtClean="0"/>
              <a:t>Jennifer McCallum </a:t>
            </a:r>
          </a:p>
          <a:p>
            <a:pPr algn="ctr"/>
            <a:endParaRPr lang="en-US" sz="2400" dirty="0" smtClean="0"/>
          </a:p>
          <a:p>
            <a:pPr algn="ctr"/>
            <a:r>
              <a:rPr lang="en-US" sz="2400" dirty="0" smtClean="0"/>
              <a:t>EDUS 515 </a:t>
            </a:r>
          </a:p>
          <a:p>
            <a:pPr algn="ctr"/>
            <a:r>
              <a:rPr lang="en-US" sz="2400" dirty="0" smtClean="0"/>
              <a:t>Dr. P. Duncan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Metacognitive</a:t>
            </a:r>
            <a:r>
              <a:rPr lang="en-US" dirty="0" smtClean="0"/>
              <a:t> knowledge</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endParaRPr lang="en-US" dirty="0"/>
          </a:p>
          <a:p>
            <a:pPr>
              <a:buNone/>
            </a:pPr>
            <a:r>
              <a:rPr lang="en-US" dirty="0" smtClean="0"/>
              <a:t>    refers to acquired knowledge about cognitive processes, knowledge that can be used to control cognitive processes. </a:t>
            </a:r>
          </a:p>
          <a:p>
            <a:pPr>
              <a:buNone/>
            </a:pPr>
            <a:endParaRPr lang="en-US" dirty="0" smtClean="0"/>
          </a:p>
          <a:p>
            <a:pPr>
              <a:buNone/>
            </a:pPr>
            <a:r>
              <a:rPr lang="en-US" dirty="0" smtClean="0"/>
              <a:t>    The former refers to a person’s declarative knowledge about the interactions between person, task, and strategy characteristics (</a:t>
            </a:r>
            <a:r>
              <a:rPr lang="en-US" dirty="0" err="1" smtClean="0"/>
              <a:t>Flavell</a:t>
            </a:r>
            <a:r>
              <a:rPr lang="en-US" dirty="0" smtClean="0"/>
              <a:t>, 1979</a:t>
            </a:r>
            <a:r>
              <a:rPr lang="en-US" dirty="0" smtClean="0"/>
              <a:t>)</a:t>
            </a: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Metacognitive</a:t>
            </a:r>
            <a:r>
              <a:rPr lang="en-US" dirty="0" smtClean="0"/>
              <a:t> knowledge</a:t>
            </a:r>
            <a:endParaRPr lang="en-US" dirty="0"/>
          </a:p>
        </p:txBody>
      </p:sp>
      <p:sp>
        <p:nvSpPr>
          <p:cNvPr id="3" name="Content Placeholder 2"/>
          <p:cNvSpPr>
            <a:spLocks noGrp="1"/>
          </p:cNvSpPr>
          <p:nvPr>
            <p:ph idx="1"/>
          </p:nvPr>
        </p:nvSpPr>
        <p:spPr/>
        <p:txBody>
          <a:bodyPr>
            <a:normAutofit/>
          </a:bodyPr>
          <a:lstStyle/>
          <a:p>
            <a:r>
              <a:rPr lang="en-US" dirty="0" smtClean="0"/>
              <a:t>“…can be correct or incorrect, and this self-knowledge may be quite resistant to change. </a:t>
            </a:r>
          </a:p>
          <a:p>
            <a:pPr>
              <a:buNone/>
            </a:pPr>
            <a:r>
              <a:rPr lang="en-US" dirty="0" smtClean="0"/>
              <a:t>    For instance, a student may incorrectly think that (s)he invested enough time in preparation for math exams, despite repeated failure (But the teacher made the exams so hard to pass...’’). Such misattributions prevent students from amending their self-knowledge”.   (Marcel, et al)</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Metacognitive</a:t>
            </a:r>
            <a:r>
              <a:rPr lang="en-US" dirty="0" smtClean="0"/>
              <a:t> knowledge</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err="1" smtClean="0"/>
              <a:t>Flavell</a:t>
            </a:r>
            <a:r>
              <a:rPr lang="en-US" dirty="0" smtClean="0"/>
              <a:t> further divides into three categories:</a:t>
            </a:r>
          </a:p>
          <a:p>
            <a:pPr>
              <a:buNone/>
            </a:pPr>
            <a:endParaRPr lang="en-US" dirty="0" smtClean="0"/>
          </a:p>
          <a:p>
            <a:r>
              <a:rPr lang="en-US" dirty="0" smtClean="0"/>
              <a:t> knowledge of person variables</a:t>
            </a:r>
          </a:p>
          <a:p>
            <a:endParaRPr lang="en-US" dirty="0" smtClean="0"/>
          </a:p>
          <a:p>
            <a:r>
              <a:rPr lang="en-US" dirty="0" smtClean="0"/>
              <a:t>task variables and </a:t>
            </a:r>
          </a:p>
          <a:p>
            <a:endParaRPr lang="en-US" dirty="0" smtClean="0"/>
          </a:p>
          <a:p>
            <a:r>
              <a:rPr lang="en-US" dirty="0" smtClean="0"/>
              <a:t>strategy variables.</a:t>
            </a:r>
          </a:p>
          <a:p>
            <a:pPr>
              <a:buNone/>
            </a:pPr>
            <a:endParaRPr lang="en-US" sz="2600" dirty="0" smtClean="0"/>
          </a:p>
          <a:p>
            <a:pPr>
              <a:buNone/>
            </a:pPr>
            <a:r>
              <a:rPr lang="en-US" sz="2600" dirty="0" smtClean="0"/>
              <a:t>(</a:t>
            </a:r>
            <a:r>
              <a:rPr lang="en-US" sz="2600" dirty="0" err="1" smtClean="0"/>
              <a:t>Metacognition</a:t>
            </a:r>
            <a:r>
              <a:rPr lang="en-US" sz="2600" dirty="0" smtClean="0"/>
              <a:t>: An Overview, Jennifer A. Livingston)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Metacognitive</a:t>
            </a:r>
            <a:r>
              <a:rPr lang="en-US" dirty="0" smtClean="0"/>
              <a:t> knowledge</a:t>
            </a:r>
            <a:endParaRPr lang="en-US" dirty="0"/>
          </a:p>
        </p:txBody>
      </p:sp>
      <p:sp>
        <p:nvSpPr>
          <p:cNvPr id="3" name="Content Placeholder 2"/>
          <p:cNvSpPr>
            <a:spLocks noGrp="1"/>
          </p:cNvSpPr>
          <p:nvPr>
            <p:ph idx="1"/>
          </p:nvPr>
        </p:nvSpPr>
        <p:spPr>
          <a:xfrm>
            <a:off x="457200" y="1600200"/>
            <a:ext cx="8229600" cy="4953000"/>
          </a:xfrm>
        </p:spPr>
        <p:txBody>
          <a:bodyPr>
            <a:normAutofit fontScale="40000" lnSpcReduction="20000"/>
          </a:bodyPr>
          <a:lstStyle/>
          <a:p>
            <a:pPr>
              <a:buNone/>
            </a:pPr>
            <a:endParaRPr lang="en-US" sz="5500" dirty="0" smtClean="0"/>
          </a:p>
          <a:p>
            <a:r>
              <a:rPr lang="en-US" sz="5500" dirty="0" smtClean="0"/>
              <a:t> knowledge of person variables</a:t>
            </a:r>
          </a:p>
          <a:p>
            <a:endParaRPr lang="en-US" dirty="0" smtClean="0"/>
          </a:p>
          <a:p>
            <a:pPr>
              <a:buNone/>
            </a:pPr>
            <a:r>
              <a:rPr lang="en-US" sz="3600" dirty="0" smtClean="0"/>
              <a:t>     “General knowledge about how human beings learn and process information, as well as individual knowledge of one's own learning processes”</a:t>
            </a:r>
          </a:p>
          <a:p>
            <a:pPr>
              <a:buNone/>
            </a:pPr>
            <a:endParaRPr lang="en-US" sz="3600" dirty="0" smtClean="0"/>
          </a:p>
          <a:p>
            <a:pPr>
              <a:buNone/>
            </a:pPr>
            <a:r>
              <a:rPr lang="en-US" sz="3600" dirty="0" smtClean="0"/>
              <a:t>             ex. Being aware of where “you” should study for “you” learn </a:t>
            </a:r>
          </a:p>
          <a:p>
            <a:pPr>
              <a:buNone/>
            </a:pPr>
            <a:r>
              <a:rPr lang="en-US" sz="3600" dirty="0"/>
              <a:t> </a:t>
            </a:r>
            <a:r>
              <a:rPr lang="en-US" sz="3600" dirty="0" smtClean="0"/>
              <a:t>                   most effectively.</a:t>
            </a:r>
          </a:p>
          <a:p>
            <a:pPr>
              <a:buNone/>
            </a:pPr>
            <a:r>
              <a:rPr lang="en-US" sz="3600" dirty="0"/>
              <a:t> </a:t>
            </a:r>
            <a:r>
              <a:rPr lang="en-US" sz="3600" dirty="0" smtClean="0"/>
              <a:t>                  </a:t>
            </a:r>
          </a:p>
          <a:p>
            <a:pPr>
              <a:buNone/>
            </a:pPr>
            <a:endParaRPr lang="en-US" sz="2600" dirty="0"/>
          </a:p>
          <a:p>
            <a:pPr>
              <a:buNone/>
            </a:pPr>
            <a:endParaRPr lang="en-US" sz="2600" dirty="0" smtClean="0"/>
          </a:p>
          <a:p>
            <a:pPr>
              <a:buNone/>
            </a:pPr>
            <a:r>
              <a:rPr lang="en-US" sz="2600" dirty="0" smtClean="0"/>
              <a:t>(</a:t>
            </a:r>
            <a:r>
              <a:rPr lang="en-US" sz="2600" dirty="0" err="1" smtClean="0"/>
              <a:t>Metacognition</a:t>
            </a:r>
            <a:r>
              <a:rPr lang="en-US" sz="2600" dirty="0" smtClean="0"/>
              <a:t>: An Overview, Jennifer A. Livingston)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Metacognitive</a:t>
            </a:r>
            <a:r>
              <a:rPr lang="en-US" dirty="0" smtClean="0"/>
              <a:t> knowledge</a:t>
            </a:r>
            <a:endParaRPr lang="en-US" dirty="0"/>
          </a:p>
        </p:txBody>
      </p:sp>
      <p:sp>
        <p:nvSpPr>
          <p:cNvPr id="3" name="Content Placeholder 2"/>
          <p:cNvSpPr>
            <a:spLocks noGrp="1"/>
          </p:cNvSpPr>
          <p:nvPr>
            <p:ph idx="1"/>
          </p:nvPr>
        </p:nvSpPr>
        <p:spPr/>
        <p:txBody>
          <a:bodyPr>
            <a:normAutofit fontScale="47500" lnSpcReduction="20000"/>
          </a:bodyPr>
          <a:lstStyle/>
          <a:p>
            <a:pPr>
              <a:buNone/>
            </a:pPr>
            <a:endParaRPr lang="en-US" sz="4300" dirty="0" smtClean="0"/>
          </a:p>
          <a:p>
            <a:r>
              <a:rPr lang="en-US" sz="4300" dirty="0" smtClean="0"/>
              <a:t>task variables</a:t>
            </a:r>
          </a:p>
          <a:p>
            <a:endParaRPr lang="en-US" sz="3900" dirty="0" smtClean="0"/>
          </a:p>
          <a:p>
            <a:pPr>
              <a:buNone/>
            </a:pPr>
            <a:r>
              <a:rPr lang="en-US" dirty="0" smtClean="0"/>
              <a:t>      “knowledge about the nature of the task as well as the type of processing demands that it will place upon the individual”</a:t>
            </a:r>
          </a:p>
          <a:p>
            <a:pPr>
              <a:buNone/>
            </a:pPr>
            <a:r>
              <a:rPr lang="en-US" dirty="0" smtClean="0"/>
              <a:t> </a:t>
            </a:r>
          </a:p>
          <a:p>
            <a:pPr>
              <a:buNone/>
            </a:pPr>
            <a:r>
              <a:rPr lang="en-US" dirty="0"/>
              <a:t> </a:t>
            </a:r>
            <a:r>
              <a:rPr lang="en-US" dirty="0" smtClean="0"/>
              <a:t>             Ex.  “you may be aware that it will take more time for you to read and comprehend a science text than it would for you to read and comprehend a novel”.</a:t>
            </a:r>
            <a:br>
              <a:rPr lang="en-US" dirty="0" smtClean="0"/>
            </a:br>
            <a:endParaRPr lang="en-US" dirty="0"/>
          </a:p>
          <a:p>
            <a:endParaRPr lang="en-US" dirty="0" smtClean="0"/>
          </a:p>
          <a:p>
            <a:pPr>
              <a:buNone/>
            </a:pPr>
            <a:endParaRPr lang="en-US" sz="2600" dirty="0" smtClean="0"/>
          </a:p>
          <a:p>
            <a:pPr>
              <a:buNone/>
            </a:pPr>
            <a:r>
              <a:rPr lang="en-US" sz="2600" dirty="0" smtClean="0"/>
              <a:t>(</a:t>
            </a:r>
            <a:r>
              <a:rPr lang="en-US" sz="2600" dirty="0" err="1" smtClean="0"/>
              <a:t>Metacognition</a:t>
            </a:r>
            <a:r>
              <a:rPr lang="en-US" sz="2600" dirty="0" smtClean="0"/>
              <a:t>: An Overview, Jennifer A. Livingston)</a:t>
            </a:r>
          </a:p>
          <a:p>
            <a:endParaRPr lang="en-US"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Metacognitive</a:t>
            </a:r>
            <a:r>
              <a:rPr lang="en-US" dirty="0" smtClean="0"/>
              <a:t> knowledge</a:t>
            </a:r>
            <a:endParaRPr lang="en-US" dirty="0"/>
          </a:p>
        </p:txBody>
      </p:sp>
      <p:sp>
        <p:nvSpPr>
          <p:cNvPr id="3" name="Content Placeholder 2"/>
          <p:cNvSpPr>
            <a:spLocks noGrp="1"/>
          </p:cNvSpPr>
          <p:nvPr>
            <p:ph idx="1"/>
          </p:nvPr>
        </p:nvSpPr>
        <p:spPr/>
        <p:txBody>
          <a:bodyPr>
            <a:normAutofit fontScale="25000" lnSpcReduction="20000"/>
          </a:bodyPr>
          <a:lstStyle/>
          <a:p>
            <a:endParaRPr lang="en-US" sz="4300" dirty="0" smtClean="0"/>
          </a:p>
          <a:p>
            <a:r>
              <a:rPr lang="en-US" sz="5100" dirty="0" smtClean="0"/>
              <a:t>strategy variables</a:t>
            </a:r>
          </a:p>
          <a:p>
            <a:endParaRPr lang="en-US" dirty="0" smtClean="0"/>
          </a:p>
          <a:p>
            <a:pPr>
              <a:buNone/>
            </a:pPr>
            <a:endParaRPr lang="en-US" sz="3800" dirty="0" smtClean="0"/>
          </a:p>
          <a:p>
            <a:pPr>
              <a:buNone/>
            </a:pPr>
            <a:r>
              <a:rPr lang="en-US" sz="4400" dirty="0" smtClean="0"/>
              <a:t>“knowledge about both cognitive and </a:t>
            </a:r>
            <a:r>
              <a:rPr lang="en-US" sz="4400" dirty="0" err="1" smtClean="0"/>
              <a:t>metacognitive</a:t>
            </a:r>
            <a:r>
              <a:rPr lang="en-US" sz="4400" dirty="0" smtClean="0"/>
              <a:t> strategies, as well as conditional knowledge about when and where it is appropriate to use such strategies”.</a:t>
            </a:r>
            <a:r>
              <a:rPr lang="en-US" dirty="0" smtClean="0"/>
              <a:t/>
            </a:r>
            <a:br>
              <a:rPr lang="en-US" dirty="0" smtClean="0"/>
            </a:br>
            <a:endParaRPr lang="en-US" dirty="0"/>
          </a:p>
          <a:p>
            <a:pPr>
              <a:buNone/>
            </a:pPr>
            <a:r>
              <a:rPr lang="en-US" dirty="0" smtClean="0"/>
              <a:t>       </a:t>
            </a:r>
            <a:r>
              <a:rPr lang="en-US" sz="3600" dirty="0" smtClean="0"/>
              <a:t>Ex. Basically knowing what needs to be done, how “you” might go about doing it, and appropriately applying the right strategy.  (Do you agree????)</a:t>
            </a:r>
          </a:p>
          <a:p>
            <a:endParaRPr lang="en-US" dirty="0"/>
          </a:p>
          <a:p>
            <a:endParaRPr lang="en-US" dirty="0" smtClean="0"/>
          </a:p>
          <a:p>
            <a:endParaRPr lang="en-US" dirty="0" smtClean="0"/>
          </a:p>
          <a:p>
            <a:pPr>
              <a:buNone/>
            </a:pPr>
            <a:endParaRPr lang="en-US" sz="2600" dirty="0" smtClean="0"/>
          </a:p>
          <a:p>
            <a:pPr>
              <a:buNone/>
            </a:pPr>
            <a:r>
              <a:rPr lang="en-US" sz="2600" dirty="0" smtClean="0"/>
              <a:t>(</a:t>
            </a:r>
            <a:r>
              <a:rPr lang="en-US" sz="3800" dirty="0" err="1" smtClean="0"/>
              <a:t>Metacognition</a:t>
            </a:r>
            <a:r>
              <a:rPr lang="en-US" sz="3800" dirty="0" smtClean="0"/>
              <a:t>: An Overview, Jennifer A. Livingston)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71600"/>
          </a:xfrm>
        </p:spPr>
        <p:txBody>
          <a:bodyPr anchor="ctr">
            <a:normAutofit fontScale="90000"/>
          </a:bodyPr>
          <a:lstStyle/>
          <a:p>
            <a:r>
              <a:rPr lang="en-US" b="1" dirty="0" err="1" smtClean="0"/>
              <a:t>Metacognitive</a:t>
            </a:r>
            <a:r>
              <a:rPr lang="en-US" b="1" dirty="0" smtClean="0"/>
              <a:t> Skills</a:t>
            </a:r>
            <a:br>
              <a:rPr lang="en-US" b="1" dirty="0" smtClean="0"/>
            </a:br>
            <a:endParaRPr lang="en-US" dirty="0"/>
          </a:p>
        </p:txBody>
      </p:sp>
      <p:sp>
        <p:nvSpPr>
          <p:cNvPr id="3" name="Content Placeholder 2"/>
          <p:cNvSpPr>
            <a:spLocks noGrp="1"/>
          </p:cNvSpPr>
          <p:nvPr>
            <p:ph idx="1"/>
          </p:nvPr>
        </p:nvSpPr>
        <p:spPr>
          <a:xfrm>
            <a:off x="457200" y="1752600"/>
            <a:ext cx="8229600" cy="4572000"/>
          </a:xfrm>
        </p:spPr>
        <p:txBody>
          <a:bodyPr>
            <a:normAutofit fontScale="92500" lnSpcReduction="20000"/>
          </a:bodyPr>
          <a:lstStyle/>
          <a:p>
            <a:pPr>
              <a:buNone/>
            </a:pPr>
            <a:r>
              <a:rPr lang="en-US" sz="2400" dirty="0" smtClean="0"/>
              <a:t>   “…a person’s declarative knowledge about the</a:t>
            </a:r>
          </a:p>
          <a:p>
            <a:pPr>
              <a:buNone/>
            </a:pPr>
            <a:r>
              <a:rPr lang="en-US" sz="2400" dirty="0" smtClean="0"/>
              <a:t>    interactions between person, task, and  strategy characteristics”</a:t>
            </a:r>
          </a:p>
          <a:p>
            <a:pPr>
              <a:buNone/>
            </a:pPr>
            <a:endParaRPr lang="en-US" sz="2400" dirty="0" smtClean="0"/>
          </a:p>
          <a:p>
            <a:r>
              <a:rPr lang="en-US" sz="2400" dirty="0" smtClean="0"/>
              <a:t>“…have a feedback mechanism built-in. Either you are capable of planning your actions ahead and task performance  progresses  smoothly, or you don’t and your actions go astray.”</a:t>
            </a:r>
          </a:p>
          <a:p>
            <a:endParaRPr lang="en-US" sz="2400" dirty="0" smtClean="0"/>
          </a:p>
          <a:p>
            <a:endParaRPr lang="en-US" sz="2400" dirty="0" smtClean="0"/>
          </a:p>
          <a:p>
            <a:pPr>
              <a:buNone/>
            </a:pPr>
            <a:r>
              <a:rPr lang="en-US" sz="2400" dirty="0" smtClean="0"/>
              <a:t> (Marcel Et al)</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metacognition in the classroom?</a:t>
            </a:r>
            <a:endParaRPr lang="en-US" dirty="0"/>
          </a:p>
        </p:txBody>
      </p:sp>
      <p:sp>
        <p:nvSpPr>
          <p:cNvPr id="3" name="Content Placeholder 2"/>
          <p:cNvSpPr>
            <a:spLocks noGrp="1"/>
          </p:cNvSpPr>
          <p:nvPr>
            <p:ph idx="1"/>
          </p:nvPr>
        </p:nvSpPr>
        <p:spPr/>
        <p:txBody>
          <a:bodyPr/>
          <a:lstStyle/>
          <a:p>
            <a:r>
              <a:rPr lang="en-US" dirty="0">
                <a:effectLst/>
              </a:rPr>
              <a:t>A</a:t>
            </a:r>
            <a:r>
              <a:rPr lang="en-US" dirty="0" smtClean="0">
                <a:effectLst/>
              </a:rPr>
              <a:t>ctively </a:t>
            </a:r>
            <a:r>
              <a:rPr lang="en-US" dirty="0">
                <a:effectLst/>
              </a:rPr>
              <a:t>regulating one’s own thinking and acquisition/comprehension of new knowledge </a:t>
            </a:r>
            <a:endParaRPr lang="en-US" dirty="0" smtClean="0">
              <a:effectLst/>
            </a:endParaRPr>
          </a:p>
          <a:p>
            <a:pPr lvl="1"/>
            <a:r>
              <a:rPr lang="en-US" dirty="0" smtClean="0">
                <a:effectLst/>
              </a:rPr>
              <a:t>Learning strategies</a:t>
            </a:r>
          </a:p>
          <a:p>
            <a:pPr lvl="1"/>
            <a:r>
              <a:rPr lang="en-US" dirty="0" smtClean="0">
                <a:effectLst/>
              </a:rPr>
              <a:t>Study strategies</a:t>
            </a:r>
          </a:p>
          <a:p>
            <a:r>
              <a:rPr lang="en-US" dirty="0"/>
              <a:t>Metacognition is a series of learned behaviors that can be (and need to be) taught.</a:t>
            </a:r>
          </a:p>
          <a:p>
            <a:r>
              <a:rPr lang="en-US" dirty="0"/>
              <a:t>These behaviors are often interpreted as intelligence.</a:t>
            </a:r>
          </a:p>
          <a:p>
            <a:endParaRPr lang="en-US" dirty="0" smtClean="0"/>
          </a:p>
        </p:txBody>
      </p:sp>
      <p:sp>
        <p:nvSpPr>
          <p:cNvPr id="4" name="TextBox 3"/>
          <p:cNvSpPr txBox="1"/>
          <p:nvPr/>
        </p:nvSpPr>
        <p:spPr>
          <a:xfrm>
            <a:off x="6705600" y="5791200"/>
            <a:ext cx="1981200" cy="369332"/>
          </a:xfrm>
          <a:prstGeom prst="rect">
            <a:avLst/>
          </a:prstGeom>
          <a:noFill/>
        </p:spPr>
        <p:txBody>
          <a:bodyPr wrap="square" rtlCol="0">
            <a:spAutoFit/>
          </a:bodyPr>
          <a:lstStyle/>
          <a:p>
            <a:r>
              <a:rPr lang="en-US" dirty="0" smtClean="0"/>
              <a:t>(Parker)</a:t>
            </a:r>
            <a:endParaRPr lang="en-US" dirty="0"/>
          </a:p>
        </p:txBody>
      </p:sp>
    </p:spTree>
    <p:extLst>
      <p:ext uri="{BB962C8B-B14F-4D97-AF65-F5344CB8AC3E}">
        <p14:creationId xmlns:p14="http://schemas.microsoft.com/office/powerpoint/2010/main" val="26711156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must:</a:t>
            </a:r>
            <a:endParaRPr lang="en-US" dirty="0"/>
          </a:p>
        </p:txBody>
      </p:sp>
      <p:sp>
        <p:nvSpPr>
          <p:cNvPr id="3" name="Content Placeholder 2"/>
          <p:cNvSpPr>
            <a:spLocks noGrp="1"/>
          </p:cNvSpPr>
          <p:nvPr>
            <p:ph idx="1"/>
          </p:nvPr>
        </p:nvSpPr>
        <p:spPr/>
        <p:txBody>
          <a:bodyPr>
            <a:normAutofit/>
          </a:bodyPr>
          <a:lstStyle/>
          <a:p>
            <a:r>
              <a:rPr lang="en-US" dirty="0" smtClean="0"/>
              <a:t>Recognize </a:t>
            </a:r>
            <a:r>
              <a:rPr lang="en-US" dirty="0"/>
              <a:t>the task’s level of </a:t>
            </a:r>
            <a:r>
              <a:rPr lang="en-US" dirty="0" smtClean="0"/>
              <a:t>difficulty</a:t>
            </a:r>
          </a:p>
          <a:p>
            <a:r>
              <a:rPr lang="en-US" dirty="0" smtClean="0"/>
              <a:t>Implement </a:t>
            </a:r>
            <a:r>
              <a:rPr lang="en-US" dirty="0"/>
              <a:t>a learning strategy </a:t>
            </a:r>
            <a:endParaRPr lang="en-US" dirty="0" smtClean="0"/>
          </a:p>
          <a:p>
            <a:pPr lvl="1"/>
            <a:r>
              <a:rPr lang="en-US" dirty="0" smtClean="0"/>
              <a:t>underlining</a:t>
            </a:r>
            <a:r>
              <a:rPr lang="en-US" dirty="0"/>
              <a:t>, note-taking, summarizing, and self-</a:t>
            </a:r>
            <a:r>
              <a:rPr lang="en-US" dirty="0" smtClean="0"/>
              <a:t>questioning</a:t>
            </a:r>
          </a:p>
          <a:p>
            <a:r>
              <a:rPr lang="en-US" dirty="0"/>
              <a:t>S</a:t>
            </a:r>
            <a:r>
              <a:rPr lang="en-US" dirty="0" smtClean="0"/>
              <a:t>elf</a:t>
            </a:r>
            <a:r>
              <a:rPr lang="en-US" dirty="0"/>
              <a:t>-</a:t>
            </a:r>
            <a:r>
              <a:rPr lang="en-US" dirty="0" smtClean="0"/>
              <a:t>evaluate </a:t>
            </a:r>
            <a:r>
              <a:rPr lang="en-US" dirty="0"/>
              <a:t>and self-</a:t>
            </a:r>
            <a:r>
              <a:rPr lang="en-US" dirty="0" smtClean="0"/>
              <a:t>regulate</a:t>
            </a:r>
          </a:p>
          <a:p>
            <a:pPr lvl="1"/>
            <a:r>
              <a:rPr lang="en-US" dirty="0"/>
              <a:t>A</a:t>
            </a:r>
            <a:r>
              <a:rPr lang="en-US" dirty="0" smtClean="0"/>
              <a:t>m </a:t>
            </a:r>
            <a:r>
              <a:rPr lang="en-US" dirty="0"/>
              <a:t>I satisfied with my work and with what I learned</a:t>
            </a:r>
            <a:r>
              <a:rPr lang="en-US" dirty="0" smtClean="0"/>
              <a:t>?</a:t>
            </a:r>
          </a:p>
          <a:p>
            <a:endParaRPr lang="en-US" dirty="0"/>
          </a:p>
        </p:txBody>
      </p:sp>
      <p:sp>
        <p:nvSpPr>
          <p:cNvPr id="5" name="TextBox 4"/>
          <p:cNvSpPr txBox="1"/>
          <p:nvPr/>
        </p:nvSpPr>
        <p:spPr>
          <a:xfrm>
            <a:off x="6705600" y="5791200"/>
            <a:ext cx="1981200" cy="369332"/>
          </a:xfrm>
          <a:prstGeom prst="rect">
            <a:avLst/>
          </a:prstGeom>
          <a:noFill/>
        </p:spPr>
        <p:txBody>
          <a:bodyPr wrap="square" rtlCol="0">
            <a:spAutoFit/>
          </a:bodyPr>
          <a:lstStyle/>
          <a:p>
            <a:r>
              <a:rPr lang="en-US" dirty="0" smtClean="0"/>
              <a:t>(Parker)</a:t>
            </a:r>
            <a:endParaRPr lang="en-US" dirty="0"/>
          </a:p>
        </p:txBody>
      </p:sp>
      <p:pic>
        <p:nvPicPr>
          <p:cNvPr id="4" name="Picture 3"/>
          <p:cNvPicPr>
            <a:picLocks noChangeAspect="1"/>
          </p:cNvPicPr>
          <p:nvPr/>
        </p:nvPicPr>
        <p:blipFill>
          <a:blip r:embed="rId2"/>
          <a:stretch>
            <a:fillRect/>
          </a:stretch>
        </p:blipFill>
        <p:spPr>
          <a:xfrm>
            <a:off x="3657600" y="4724400"/>
            <a:ext cx="1625600" cy="1625600"/>
          </a:xfrm>
          <a:prstGeom prst="rect">
            <a:avLst/>
          </a:prstGeom>
        </p:spPr>
      </p:pic>
    </p:spTree>
    <p:extLst>
      <p:ext uri="{BB962C8B-B14F-4D97-AF65-F5344CB8AC3E}">
        <p14:creationId xmlns:p14="http://schemas.microsoft.com/office/powerpoint/2010/main" val="122548019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Strategy Instruction </a:t>
            </a:r>
            <a:endParaRPr lang="en-US" dirty="0"/>
          </a:p>
        </p:txBody>
      </p:sp>
      <p:sp>
        <p:nvSpPr>
          <p:cNvPr id="3" name="Content Placeholder 2"/>
          <p:cNvSpPr>
            <a:spLocks noGrp="1"/>
          </p:cNvSpPr>
          <p:nvPr>
            <p:ph idx="1"/>
          </p:nvPr>
        </p:nvSpPr>
        <p:spPr/>
        <p:txBody>
          <a:bodyPr>
            <a:normAutofit/>
          </a:bodyPr>
          <a:lstStyle/>
          <a:p>
            <a:r>
              <a:rPr lang="en-US" dirty="0" smtClean="0"/>
              <a:t>An instructional approach that prioritizes teaching thinking skills to help students become self-sufficient learners</a:t>
            </a:r>
          </a:p>
          <a:p>
            <a:r>
              <a:rPr lang="en-US" dirty="0" smtClean="0"/>
              <a:t>Believes that certain cognitive strategies are superior to others in helping students remember and retain information</a:t>
            </a:r>
          </a:p>
          <a:p>
            <a:pPr lvl="1"/>
            <a:r>
              <a:rPr lang="en-US" dirty="0" smtClean="0"/>
              <a:t>Exemplified by best and brightest</a:t>
            </a:r>
            <a:endParaRPr lang="en-US" dirty="0"/>
          </a:p>
        </p:txBody>
      </p:sp>
      <p:sp>
        <p:nvSpPr>
          <p:cNvPr id="5" name="TextBox 4"/>
          <p:cNvSpPr txBox="1"/>
          <p:nvPr/>
        </p:nvSpPr>
        <p:spPr>
          <a:xfrm>
            <a:off x="6934200" y="5867400"/>
            <a:ext cx="1981200" cy="369332"/>
          </a:xfrm>
          <a:prstGeom prst="rect">
            <a:avLst/>
          </a:prstGeom>
          <a:noFill/>
        </p:spPr>
        <p:txBody>
          <a:bodyPr wrap="square" rtlCol="0">
            <a:spAutoFit/>
          </a:bodyPr>
          <a:lstStyle/>
          <a:p>
            <a:r>
              <a:rPr lang="en-US" dirty="0" smtClean="0"/>
              <a:t>(Parker)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Definition</a:t>
            </a:r>
          </a:p>
          <a:p>
            <a:r>
              <a:rPr lang="en-US" dirty="0" smtClean="0"/>
              <a:t>Comte’s Paradox</a:t>
            </a:r>
          </a:p>
          <a:p>
            <a:r>
              <a:rPr lang="en-US" dirty="0" smtClean="0"/>
              <a:t>Metacognitive knowledge</a:t>
            </a:r>
          </a:p>
          <a:p>
            <a:r>
              <a:rPr lang="en-US" dirty="0" smtClean="0"/>
              <a:t>Metacognitive skills</a:t>
            </a:r>
          </a:p>
          <a:p>
            <a:r>
              <a:rPr lang="en-US" dirty="0" smtClean="0"/>
              <a:t>Metacognition in the classroom</a:t>
            </a:r>
          </a:p>
          <a:p>
            <a:r>
              <a:rPr lang="en-US" dirty="0" smtClean="0"/>
              <a:t>Cognitive Strategy Instruction</a:t>
            </a:r>
          </a:p>
          <a:p>
            <a:r>
              <a:rPr lang="en-US" dirty="0" smtClean="0"/>
              <a:t>Research</a:t>
            </a:r>
          </a:p>
          <a:p>
            <a:r>
              <a:rPr lang="en-US" dirty="0" smtClean="0"/>
              <a:t>Metacognitive Strategies</a:t>
            </a:r>
          </a:p>
          <a:p>
            <a:endParaRPr lang="en-US" dirty="0" smtClean="0"/>
          </a:p>
          <a:p>
            <a:endParaRPr lang="en-US" dirty="0" smtClean="0"/>
          </a:p>
          <a:p>
            <a:endParaRPr lang="en-US" dirty="0"/>
          </a:p>
        </p:txBody>
      </p:sp>
      <p:pic>
        <p:nvPicPr>
          <p:cNvPr id="4" name="Picture 3"/>
          <p:cNvPicPr>
            <a:picLocks noChangeAspect="1"/>
          </p:cNvPicPr>
          <p:nvPr/>
        </p:nvPicPr>
        <p:blipFill>
          <a:blip r:embed="rId2"/>
          <a:stretch>
            <a:fillRect/>
          </a:stretch>
        </p:blipFill>
        <p:spPr>
          <a:xfrm>
            <a:off x="5638800" y="1524000"/>
            <a:ext cx="3200400" cy="4572000"/>
          </a:xfrm>
          <a:prstGeom prst="rect">
            <a:avLst/>
          </a:prstGeom>
        </p:spPr>
      </p:pic>
    </p:spTree>
    <p:extLst>
      <p:ext uri="{BB962C8B-B14F-4D97-AF65-F5344CB8AC3E}">
        <p14:creationId xmlns:p14="http://schemas.microsoft.com/office/powerpoint/2010/main" val="36304670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Strategy Instruction </a:t>
            </a:r>
            <a:endParaRPr lang="en-US" dirty="0"/>
          </a:p>
        </p:txBody>
      </p:sp>
      <p:sp>
        <p:nvSpPr>
          <p:cNvPr id="3" name="Content Placeholder 2"/>
          <p:cNvSpPr>
            <a:spLocks noGrp="1"/>
          </p:cNvSpPr>
          <p:nvPr>
            <p:ph idx="1"/>
          </p:nvPr>
        </p:nvSpPr>
        <p:spPr/>
        <p:txBody>
          <a:bodyPr>
            <a:normAutofit/>
          </a:bodyPr>
          <a:lstStyle/>
          <a:p>
            <a:r>
              <a:rPr lang="en-US" sz="2000" dirty="0" smtClean="0"/>
              <a:t>Teach students metacognitive strategies and how to monitor their efforts</a:t>
            </a:r>
          </a:p>
          <a:p>
            <a:r>
              <a:rPr lang="en-US" sz="2000" dirty="0" smtClean="0"/>
              <a:t>Teach students when to use each strategy</a:t>
            </a:r>
            <a:endParaRPr lang="en-US" sz="2000" dirty="0"/>
          </a:p>
          <a:p>
            <a:r>
              <a:rPr lang="en-US" sz="2000" dirty="0" smtClean="0"/>
              <a:t>Practice is essential!</a:t>
            </a:r>
            <a:endParaRPr lang="en-US" sz="2000" dirty="0"/>
          </a:p>
        </p:txBody>
      </p:sp>
      <p:pic>
        <p:nvPicPr>
          <p:cNvPr id="4" name="Picture 3"/>
          <p:cNvPicPr>
            <a:picLocks noChangeAspect="1"/>
          </p:cNvPicPr>
          <p:nvPr/>
        </p:nvPicPr>
        <p:blipFill>
          <a:blip r:embed="rId3"/>
          <a:stretch>
            <a:fillRect/>
          </a:stretch>
        </p:blipFill>
        <p:spPr>
          <a:xfrm>
            <a:off x="5715000" y="3200400"/>
            <a:ext cx="2463800" cy="32893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92500"/>
          </a:bodyPr>
          <a:lstStyle/>
          <a:p>
            <a:r>
              <a:rPr lang="en-US" dirty="0" smtClean="0"/>
              <a:t>Can giftedness be taught</a:t>
            </a:r>
          </a:p>
          <a:p>
            <a:pPr lvl="1"/>
            <a:r>
              <a:rPr lang="en-US" dirty="0" smtClean="0"/>
              <a:t>Norbert </a:t>
            </a:r>
            <a:r>
              <a:rPr lang="en-US" dirty="0" err="1" smtClean="0"/>
              <a:t>Jausovec</a:t>
            </a:r>
            <a:r>
              <a:rPr lang="en-US" dirty="0" smtClean="0"/>
              <a:t>, 2004</a:t>
            </a:r>
          </a:p>
          <a:p>
            <a:pPr lvl="1"/>
            <a:r>
              <a:rPr lang="en-US" dirty="0" smtClean="0"/>
              <a:t>Conclusion: Teaching metacognitive strategies (when and how to use them) improves problem-solving performance.</a:t>
            </a:r>
          </a:p>
          <a:p>
            <a:r>
              <a:rPr lang="en-US" dirty="0" smtClean="0"/>
              <a:t>Effects of metacognitive feedback on mathematical problem solving</a:t>
            </a:r>
          </a:p>
          <a:p>
            <a:pPr lvl="1"/>
            <a:r>
              <a:rPr lang="en-US" dirty="0" smtClean="0"/>
              <a:t>Maria </a:t>
            </a:r>
            <a:r>
              <a:rPr lang="en-US" dirty="0" err="1" smtClean="0"/>
              <a:t>Cardelle-Elawar</a:t>
            </a:r>
            <a:r>
              <a:rPr lang="en-US" dirty="0" smtClean="0"/>
              <a:t>, 1990</a:t>
            </a:r>
          </a:p>
          <a:p>
            <a:pPr lvl="1"/>
            <a:r>
              <a:rPr lang="en-US" dirty="0" smtClean="0"/>
              <a:t>Bilingual, low-performing Hispanic students</a:t>
            </a:r>
          </a:p>
          <a:p>
            <a:pPr lvl="1"/>
            <a:r>
              <a:rPr lang="en-US" dirty="0" smtClean="0"/>
              <a:t>Conclusion: Teachers providing metacognitive feedback on students’ tests helps them to think through their error and self-correct in the future.</a:t>
            </a:r>
          </a:p>
          <a:p>
            <a:endParaRPr lang="en-US" dirty="0"/>
          </a:p>
        </p:txBody>
      </p:sp>
    </p:spTree>
    <p:extLst>
      <p:ext uri="{BB962C8B-B14F-4D97-AF65-F5344CB8AC3E}">
        <p14:creationId xmlns:p14="http://schemas.microsoft.com/office/powerpoint/2010/main" val="421065404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Metacognitive Activities</a:t>
            </a:r>
            <a:endParaRPr lang="en-US" dirty="0"/>
          </a:p>
        </p:txBody>
      </p:sp>
      <p:sp>
        <p:nvSpPr>
          <p:cNvPr id="3" name="Content Placeholder 2"/>
          <p:cNvSpPr>
            <a:spLocks noGrp="1"/>
          </p:cNvSpPr>
          <p:nvPr>
            <p:ph idx="1"/>
          </p:nvPr>
        </p:nvSpPr>
        <p:spPr/>
        <p:txBody>
          <a:bodyPr>
            <a:normAutofit/>
          </a:bodyPr>
          <a:lstStyle/>
          <a:p>
            <a:r>
              <a:rPr lang="en-US" dirty="0" smtClean="0"/>
              <a:t>Simple Processes</a:t>
            </a:r>
          </a:p>
          <a:p>
            <a:pPr lvl="1"/>
            <a:r>
              <a:rPr lang="en-US" dirty="0"/>
              <a:t>underlining, outlining, </a:t>
            </a:r>
            <a:r>
              <a:rPr lang="en-US" dirty="0" smtClean="0"/>
              <a:t>note taking</a:t>
            </a:r>
            <a:r>
              <a:rPr lang="en-US" dirty="0"/>
              <a:t>, summarizing, self-questioning </a:t>
            </a:r>
            <a:endParaRPr lang="en-US" dirty="0" smtClean="0"/>
          </a:p>
          <a:p>
            <a:r>
              <a:rPr lang="en-US" dirty="0" smtClean="0"/>
              <a:t>More elaborate</a:t>
            </a:r>
          </a:p>
          <a:p>
            <a:pPr lvl="1"/>
            <a:r>
              <a:rPr lang="en-US" dirty="0" smtClean="0"/>
              <a:t>hierarchical </a:t>
            </a:r>
            <a:r>
              <a:rPr lang="en-US" dirty="0"/>
              <a:t>summaries, conceptual maps, thematic organizers, and metaphorical thinking </a:t>
            </a:r>
            <a:endParaRPr lang="en-US" dirty="0" smtClean="0"/>
          </a:p>
          <a:p>
            <a:pPr lvl="1"/>
            <a:r>
              <a:rPr lang="en-US" dirty="0" smtClean="0"/>
              <a:t>SQ3R</a:t>
            </a:r>
          </a:p>
          <a:p>
            <a:r>
              <a:rPr lang="en-US" dirty="0" smtClean="0"/>
              <a:t>Wrap around</a:t>
            </a:r>
          </a:p>
          <a:p>
            <a:r>
              <a:rPr lang="en-US" dirty="0" smtClean="0"/>
              <a:t>Think-aloud</a:t>
            </a:r>
          </a:p>
          <a:p>
            <a:endParaRPr lang="en-US" dirty="0"/>
          </a:p>
        </p:txBody>
      </p:sp>
      <p:sp>
        <p:nvSpPr>
          <p:cNvPr id="4" name="TextBox 3"/>
          <p:cNvSpPr txBox="1"/>
          <p:nvPr/>
        </p:nvSpPr>
        <p:spPr>
          <a:xfrm>
            <a:off x="609600" y="6248400"/>
            <a:ext cx="1981200" cy="369332"/>
          </a:xfrm>
          <a:prstGeom prst="rect">
            <a:avLst/>
          </a:prstGeom>
          <a:noFill/>
        </p:spPr>
        <p:txBody>
          <a:bodyPr wrap="square" rtlCol="0">
            <a:spAutoFit/>
          </a:bodyPr>
          <a:lstStyle/>
          <a:p>
            <a:r>
              <a:rPr lang="en-US" dirty="0" smtClean="0"/>
              <a:t>(Parker)</a:t>
            </a:r>
            <a:endParaRPr lang="en-US" dirty="0"/>
          </a:p>
        </p:txBody>
      </p:sp>
      <p:pic>
        <p:nvPicPr>
          <p:cNvPr id="5" name="Picture 4"/>
          <p:cNvPicPr>
            <a:picLocks noChangeAspect="1"/>
          </p:cNvPicPr>
          <p:nvPr/>
        </p:nvPicPr>
        <p:blipFill rotWithShape="1">
          <a:blip r:embed="rId3"/>
          <a:srcRect l="6245" t="17830" r="4753" b="19882"/>
          <a:stretch/>
        </p:blipFill>
        <p:spPr>
          <a:xfrm>
            <a:off x="4572000" y="4267200"/>
            <a:ext cx="3733800" cy="245693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Wrapper</a:t>
            </a:r>
            <a:endParaRPr lang="en-US" dirty="0"/>
          </a:p>
        </p:txBody>
      </p:sp>
      <p:sp>
        <p:nvSpPr>
          <p:cNvPr id="3" name="Content Placeholder 2"/>
          <p:cNvSpPr>
            <a:spLocks noGrp="1"/>
          </p:cNvSpPr>
          <p:nvPr>
            <p:ph idx="1"/>
          </p:nvPr>
        </p:nvSpPr>
        <p:spPr/>
        <p:txBody>
          <a:bodyPr>
            <a:normAutofit/>
          </a:bodyPr>
          <a:lstStyle/>
          <a:p>
            <a:r>
              <a:rPr lang="en-US" dirty="0" smtClean="0"/>
              <a:t>Please review your list and choose three things that you thought were the most important.</a:t>
            </a:r>
          </a:p>
          <a:p>
            <a:r>
              <a:rPr lang="en-US" dirty="0" smtClean="0"/>
              <a:t>The three most important things:</a:t>
            </a:r>
          </a:p>
          <a:p>
            <a:pPr marL="685800" lvl="2" indent="0">
              <a:buNone/>
            </a:pPr>
            <a:endParaRPr lang="en-US" dirty="0" smtClean="0"/>
          </a:p>
          <a:p>
            <a:pPr marL="685800" lvl="2" indent="0">
              <a:buNone/>
            </a:pPr>
            <a:endParaRPr lang="en-US" dirty="0" smtClean="0"/>
          </a:p>
          <a:p>
            <a:pPr marL="685800" lvl="2" indent="0">
              <a:buNone/>
            </a:pPr>
            <a:endParaRPr lang="en-US" dirty="0"/>
          </a:p>
          <a:p>
            <a:pPr marL="685800" lvl="2" indent="0">
              <a:buNone/>
            </a:pPr>
            <a:endParaRPr lang="en-US" dirty="0"/>
          </a:p>
          <a:p>
            <a:pPr lvl="1"/>
            <a:r>
              <a:rPr lang="en-US" dirty="0"/>
              <a:t>After three </a:t>
            </a:r>
            <a:r>
              <a:rPr lang="en-US" dirty="0" smtClean="0"/>
              <a:t>lecture wrappers, student </a:t>
            </a:r>
            <a:r>
              <a:rPr lang="en-US" dirty="0"/>
              <a:t>responses increasingly matched the instructor's: 45% the first time, 68% the second time, and 75% the third</a:t>
            </a:r>
            <a:endParaRPr lang="en-US" dirty="0" smtClean="0"/>
          </a:p>
        </p:txBody>
      </p:sp>
      <p:sp>
        <p:nvSpPr>
          <p:cNvPr id="4" name="TextBox 3"/>
          <p:cNvSpPr txBox="1"/>
          <p:nvPr/>
        </p:nvSpPr>
        <p:spPr>
          <a:xfrm>
            <a:off x="5791200" y="6324600"/>
            <a:ext cx="2514600" cy="369332"/>
          </a:xfrm>
          <a:prstGeom prst="rect">
            <a:avLst/>
          </a:prstGeom>
          <a:noFill/>
        </p:spPr>
        <p:txBody>
          <a:bodyPr wrap="square" rtlCol="0">
            <a:spAutoFit/>
          </a:bodyPr>
          <a:lstStyle/>
          <a:p>
            <a:r>
              <a:rPr lang="fi-FI" dirty="0"/>
              <a:t>(</a:t>
            </a:r>
            <a:r>
              <a:rPr lang="fi-FI" dirty="0" err="1"/>
              <a:t>Lovett</a:t>
            </a:r>
            <a:r>
              <a:rPr lang="fi-FI" dirty="0"/>
              <a:t>, 2008)</a:t>
            </a:r>
            <a:endParaRPr lang="en-US" dirty="0"/>
          </a:p>
        </p:txBody>
      </p:sp>
      <p:sp>
        <p:nvSpPr>
          <p:cNvPr id="5" name="TextBox 4"/>
          <p:cNvSpPr txBox="1"/>
          <p:nvPr/>
        </p:nvSpPr>
        <p:spPr>
          <a:xfrm>
            <a:off x="1066800" y="3200400"/>
            <a:ext cx="6934200" cy="1477328"/>
          </a:xfrm>
          <a:prstGeom prst="rect">
            <a:avLst/>
          </a:prstGeom>
          <a:noFill/>
        </p:spPr>
        <p:txBody>
          <a:bodyPr wrap="square" rtlCol="0">
            <a:spAutoFit/>
          </a:bodyPr>
          <a:lstStyle/>
          <a:p>
            <a:pPr lvl="2"/>
            <a:r>
              <a:rPr lang="en-US" dirty="0"/>
              <a:t>Metacognitive knowledge is “thinking about thinking.” It is also one’s ability to self-regulate and monitor their thinking.</a:t>
            </a:r>
          </a:p>
          <a:p>
            <a:pPr lvl="2"/>
            <a:r>
              <a:rPr lang="en-US" dirty="0"/>
              <a:t>Metacognition must be taught and practiced.</a:t>
            </a:r>
          </a:p>
          <a:p>
            <a:endParaRPr lang="en-US" dirty="0"/>
          </a:p>
        </p:txBody>
      </p:sp>
    </p:spTree>
    <p:extLst>
      <p:ext uri="{BB962C8B-B14F-4D97-AF65-F5344CB8AC3E}">
        <p14:creationId xmlns:p14="http://schemas.microsoft.com/office/powerpoint/2010/main" val="40254861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see?</a:t>
            </a:r>
            <a:endParaRPr lang="en-US" dirty="0"/>
          </a:p>
        </p:txBody>
      </p:sp>
      <p:pic>
        <p:nvPicPr>
          <p:cNvPr id="4" name="Content Placeholder 3"/>
          <p:cNvPicPr>
            <a:picLocks noGrp="1" noChangeAspect="1"/>
          </p:cNvPicPr>
          <p:nvPr>
            <p:ph idx="1"/>
          </p:nvPr>
        </p:nvPicPr>
        <p:blipFill>
          <a:blip r:embed="rId3"/>
          <a:srcRect l="14453" r="14453"/>
          <a:stretch>
            <a:fillRect/>
          </a:stretch>
        </p:blipFill>
        <p:spPr/>
      </p:pic>
      <p:sp>
        <p:nvSpPr>
          <p:cNvPr id="3" name="TextBox 2"/>
          <p:cNvSpPr txBox="1"/>
          <p:nvPr/>
        </p:nvSpPr>
        <p:spPr>
          <a:xfrm>
            <a:off x="6858000" y="6172200"/>
            <a:ext cx="1981200" cy="369332"/>
          </a:xfrm>
          <a:prstGeom prst="rect">
            <a:avLst/>
          </a:prstGeom>
          <a:noFill/>
        </p:spPr>
        <p:txBody>
          <a:bodyPr wrap="square" rtlCol="0">
            <a:spAutoFit/>
          </a:bodyPr>
          <a:lstStyle/>
          <a:p>
            <a:r>
              <a:rPr lang="en-US" dirty="0"/>
              <a:t>(Linda, 2011)</a:t>
            </a:r>
            <a:endParaRPr lang="en-US" dirty="0"/>
          </a:p>
        </p:txBody>
      </p:sp>
    </p:spTree>
    <p:extLst>
      <p:ext uri="{BB962C8B-B14F-4D97-AF65-F5344CB8AC3E}">
        <p14:creationId xmlns:p14="http://schemas.microsoft.com/office/powerpoint/2010/main" val="17681027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see?</a:t>
            </a:r>
            <a:endParaRPr lang="en-US" dirty="0"/>
          </a:p>
        </p:txBody>
      </p:sp>
      <p:pic>
        <p:nvPicPr>
          <p:cNvPr id="4" name="Content Placeholder 3"/>
          <p:cNvPicPr>
            <a:picLocks noGrp="1" noChangeAspect="1"/>
          </p:cNvPicPr>
          <p:nvPr>
            <p:ph idx="1"/>
          </p:nvPr>
        </p:nvPicPr>
        <p:blipFill>
          <a:blip r:embed="rId3"/>
          <a:srcRect l="-111034" r="-111034"/>
          <a:stretch>
            <a:fillRect/>
          </a:stretch>
        </p:blipFill>
        <p:spPr>
          <a:xfrm>
            <a:off x="549275" y="1600200"/>
            <a:ext cx="8042275" cy="4343400"/>
          </a:xfrm>
        </p:spPr>
      </p:pic>
      <p:sp>
        <p:nvSpPr>
          <p:cNvPr id="3" name="Rectangle 2"/>
          <p:cNvSpPr/>
          <p:nvPr/>
        </p:nvSpPr>
        <p:spPr>
          <a:xfrm>
            <a:off x="7239000" y="6096000"/>
            <a:ext cx="1681019" cy="369332"/>
          </a:xfrm>
          <a:prstGeom prst="rect">
            <a:avLst/>
          </a:prstGeom>
        </p:spPr>
        <p:txBody>
          <a:bodyPr wrap="none">
            <a:spAutoFit/>
          </a:bodyPr>
          <a:lstStyle/>
          <a:p>
            <a:r>
              <a:rPr lang="en-US" dirty="0"/>
              <a:t>(Linda, 2011)</a:t>
            </a:r>
          </a:p>
        </p:txBody>
      </p:sp>
    </p:spTree>
    <p:extLst>
      <p:ext uri="{BB962C8B-B14F-4D97-AF65-F5344CB8AC3E}">
        <p14:creationId xmlns:p14="http://schemas.microsoft.com/office/powerpoint/2010/main" val="241418112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many faces do you see?</a:t>
            </a:r>
            <a:endParaRPr lang="en-US" dirty="0"/>
          </a:p>
        </p:txBody>
      </p:sp>
      <p:pic>
        <p:nvPicPr>
          <p:cNvPr id="4" name="Content Placeholder 3"/>
          <p:cNvPicPr>
            <a:picLocks noGrp="1" noChangeAspect="1"/>
          </p:cNvPicPr>
          <p:nvPr>
            <p:ph idx="1"/>
          </p:nvPr>
        </p:nvPicPr>
        <p:blipFill>
          <a:blip r:embed="rId2"/>
          <a:srcRect l="-68297" r="-68297"/>
          <a:stretch>
            <a:fillRect/>
          </a:stretch>
        </p:blipFill>
        <p:spPr/>
      </p:pic>
      <p:sp>
        <p:nvSpPr>
          <p:cNvPr id="3" name="Rectangle 2"/>
          <p:cNvSpPr/>
          <p:nvPr/>
        </p:nvSpPr>
        <p:spPr>
          <a:xfrm>
            <a:off x="7239000" y="6172200"/>
            <a:ext cx="1681019" cy="369332"/>
          </a:xfrm>
          <a:prstGeom prst="rect">
            <a:avLst/>
          </a:prstGeom>
        </p:spPr>
        <p:txBody>
          <a:bodyPr wrap="none">
            <a:spAutoFit/>
          </a:bodyPr>
          <a:lstStyle/>
          <a:p>
            <a:r>
              <a:rPr lang="en-US" dirty="0"/>
              <a:t>(Linda, 2011)</a:t>
            </a:r>
          </a:p>
        </p:txBody>
      </p:sp>
    </p:spTree>
    <p:extLst>
      <p:ext uri="{BB962C8B-B14F-4D97-AF65-F5344CB8AC3E}">
        <p14:creationId xmlns:p14="http://schemas.microsoft.com/office/powerpoint/2010/main" val="2583721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Definition</a:t>
            </a:r>
          </a:p>
          <a:p>
            <a:r>
              <a:rPr lang="en-US" dirty="0" smtClean="0"/>
              <a:t>Comte’s Paradox</a:t>
            </a:r>
          </a:p>
          <a:p>
            <a:r>
              <a:rPr lang="en-US" dirty="0" smtClean="0"/>
              <a:t>Metacognitive knowledge</a:t>
            </a:r>
          </a:p>
          <a:p>
            <a:r>
              <a:rPr lang="en-US" dirty="0" smtClean="0"/>
              <a:t>Metacognitive skills</a:t>
            </a:r>
          </a:p>
          <a:p>
            <a:r>
              <a:rPr lang="en-US" dirty="0" smtClean="0"/>
              <a:t>Metacognition in the classroom</a:t>
            </a:r>
          </a:p>
          <a:p>
            <a:r>
              <a:rPr lang="en-US" dirty="0" smtClean="0"/>
              <a:t>Cognitive Strategy Instruction</a:t>
            </a:r>
          </a:p>
          <a:p>
            <a:r>
              <a:rPr lang="en-US" dirty="0" smtClean="0"/>
              <a:t>Research</a:t>
            </a:r>
          </a:p>
          <a:p>
            <a:r>
              <a:rPr lang="en-US" dirty="0" smtClean="0"/>
              <a:t>Metacognitive Strategies</a:t>
            </a:r>
          </a:p>
          <a:p>
            <a:endParaRPr lang="en-US" dirty="0" smtClean="0"/>
          </a:p>
          <a:p>
            <a:endParaRPr lang="en-US" dirty="0" smtClean="0"/>
          </a:p>
          <a:p>
            <a:endParaRPr lang="en-US" dirty="0"/>
          </a:p>
        </p:txBody>
      </p:sp>
    </p:spTree>
    <p:extLst>
      <p:ext uri="{BB962C8B-B14F-4D97-AF65-F5344CB8AC3E}">
        <p14:creationId xmlns:p14="http://schemas.microsoft.com/office/powerpoint/2010/main" val="362715580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5" name="Picture 4"/>
          <p:cNvPicPr>
            <a:picLocks noChangeAspect="1"/>
          </p:cNvPicPr>
          <p:nvPr/>
        </p:nvPicPr>
        <p:blipFill>
          <a:blip r:embed="rId2"/>
          <a:stretch>
            <a:fillRect/>
          </a:stretch>
        </p:blipFill>
        <p:spPr>
          <a:xfrm>
            <a:off x="2209800" y="2133600"/>
            <a:ext cx="4953000" cy="3721826"/>
          </a:xfrm>
          <a:prstGeom prst="rect">
            <a:avLst/>
          </a:prstGeom>
        </p:spPr>
      </p:pic>
    </p:spTree>
    <p:extLst>
      <p:ext uri="{BB962C8B-B14F-4D97-AF65-F5344CB8AC3E}">
        <p14:creationId xmlns:p14="http://schemas.microsoft.com/office/powerpoint/2010/main" val="309033677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pic>
        <p:nvPicPr>
          <p:cNvPr id="4" name="Content Placeholder 3"/>
          <p:cNvPicPr>
            <a:picLocks noGrp="1" noChangeAspect="1"/>
          </p:cNvPicPr>
          <p:nvPr>
            <p:ph idx="1"/>
          </p:nvPr>
        </p:nvPicPr>
        <p:blipFill>
          <a:blip r:embed="rId2"/>
          <a:srcRect t="7390" b="7390"/>
          <a:stretch>
            <a:fillRect/>
          </a:stretch>
        </p:blipFill>
        <p:spPr/>
      </p:pic>
    </p:spTree>
    <p:extLst>
      <p:ext uri="{BB962C8B-B14F-4D97-AF65-F5344CB8AC3E}">
        <p14:creationId xmlns:p14="http://schemas.microsoft.com/office/powerpoint/2010/main" val="14533498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Wrapper</a:t>
            </a:r>
            <a:endParaRPr lang="en-US" dirty="0"/>
          </a:p>
        </p:txBody>
      </p:sp>
      <p:sp>
        <p:nvSpPr>
          <p:cNvPr id="3" name="Content Placeholder 2"/>
          <p:cNvSpPr>
            <a:spLocks noGrp="1"/>
          </p:cNvSpPr>
          <p:nvPr>
            <p:ph idx="1"/>
          </p:nvPr>
        </p:nvSpPr>
        <p:spPr/>
        <p:txBody>
          <a:bodyPr/>
          <a:lstStyle/>
          <a:p>
            <a:r>
              <a:rPr lang="en-US" dirty="0" smtClean="0"/>
              <a:t>Listening </a:t>
            </a:r>
            <a:r>
              <a:rPr lang="en-US" dirty="0" smtClean="0"/>
              <a:t>tips </a:t>
            </a:r>
            <a:r>
              <a:rPr lang="en-US" dirty="0"/>
              <a:t>(</a:t>
            </a:r>
            <a:r>
              <a:rPr lang="en-US" dirty="0" err="1"/>
              <a:t>Cortright</a:t>
            </a:r>
            <a:r>
              <a:rPr lang="en-US" dirty="0"/>
              <a:t>, 2012)</a:t>
            </a:r>
            <a:endParaRPr lang="en-US" dirty="0" smtClean="0"/>
          </a:p>
          <a:p>
            <a:r>
              <a:rPr lang="en-US" dirty="0" smtClean="0"/>
              <a:t>On a sheet of paper, list what you think the three most important points of this lecture.</a:t>
            </a:r>
          </a:p>
          <a:p>
            <a:r>
              <a:rPr lang="en-US" dirty="0" smtClean="0"/>
              <a:t>At the end of the lesson, you will hand this in</a:t>
            </a:r>
            <a:r>
              <a:rPr lang="en-US" dirty="0" smtClean="0"/>
              <a:t>.</a:t>
            </a:r>
          </a:p>
        </p:txBody>
      </p:sp>
    </p:spTree>
    <p:extLst>
      <p:ext uri="{BB962C8B-B14F-4D97-AF65-F5344CB8AC3E}">
        <p14:creationId xmlns:p14="http://schemas.microsoft.com/office/powerpoint/2010/main" val="425901313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fontScale="55000" lnSpcReduction="20000"/>
          </a:bodyPr>
          <a:lstStyle/>
          <a:p>
            <a:r>
              <a:rPr lang="en-US" dirty="0" err="1"/>
              <a:t>Cardelle-Elawar</a:t>
            </a:r>
            <a:r>
              <a:rPr lang="en-US" dirty="0"/>
              <a:t>, M. M. (1990). Effects of feedback tailored to bilingual students' mathematics needs on verbal problem solving. </a:t>
            </a:r>
            <a:r>
              <a:rPr lang="en-US" i="1" dirty="0"/>
              <a:t>Elementary School Journal</a:t>
            </a:r>
            <a:r>
              <a:rPr lang="en-US" dirty="0"/>
              <a:t>, </a:t>
            </a:r>
            <a:r>
              <a:rPr lang="en-US" i="1" dirty="0"/>
              <a:t>91</a:t>
            </a:r>
            <a:r>
              <a:rPr lang="en-US" dirty="0"/>
              <a:t>(2), 165</a:t>
            </a:r>
            <a:r>
              <a:rPr lang="en-US" dirty="0" smtClean="0"/>
              <a:t>.</a:t>
            </a:r>
          </a:p>
          <a:p>
            <a:r>
              <a:rPr lang="en-US" dirty="0" err="1"/>
              <a:t>Cortright</a:t>
            </a:r>
            <a:r>
              <a:rPr lang="en-US" dirty="0"/>
              <a:t>, S. M. (2012). </a:t>
            </a:r>
            <a:r>
              <a:rPr lang="en-US" i="1" dirty="0" err="1"/>
              <a:t>iamnext.com</a:t>
            </a:r>
            <a:r>
              <a:rPr lang="en-US" dirty="0"/>
              <a:t>. Retrieved from http://</a:t>
            </a:r>
            <a:r>
              <a:rPr lang="en-US" dirty="0" err="1"/>
              <a:t>powertochange.com</a:t>
            </a:r>
            <a:r>
              <a:rPr lang="en-US" dirty="0"/>
              <a:t>/students/people/listen/ </a:t>
            </a:r>
            <a:endParaRPr lang="en-US" dirty="0"/>
          </a:p>
          <a:p>
            <a:r>
              <a:rPr lang="en-US" dirty="0" err="1"/>
              <a:t>Jausovec</a:t>
            </a:r>
            <a:r>
              <a:rPr lang="en-US" dirty="0"/>
              <a:t>, N. (1994). Can giftedness be taught?. </a:t>
            </a:r>
            <a:r>
              <a:rPr lang="en-US" i="1" dirty="0" err="1"/>
              <a:t>Roeper</a:t>
            </a:r>
            <a:r>
              <a:rPr lang="en-US" i="1" dirty="0"/>
              <a:t> Review</a:t>
            </a:r>
            <a:r>
              <a:rPr lang="en-US" dirty="0"/>
              <a:t>, </a:t>
            </a:r>
            <a:r>
              <a:rPr lang="en-US" i="1" dirty="0"/>
              <a:t>16</a:t>
            </a:r>
            <a:r>
              <a:rPr lang="en-US" dirty="0"/>
              <a:t>(3), 210</a:t>
            </a:r>
            <a:r>
              <a:rPr lang="en-US" dirty="0" smtClean="0"/>
              <a:t>.</a:t>
            </a:r>
          </a:p>
          <a:p>
            <a:r>
              <a:rPr lang="en-US" dirty="0"/>
              <a:t>Linda, B. (2011, August 1). </a:t>
            </a:r>
            <a:r>
              <a:rPr lang="en-US" i="1" dirty="0"/>
              <a:t>Illusions</a:t>
            </a:r>
            <a:r>
              <a:rPr lang="en-US" dirty="0"/>
              <a:t>. Retrieved from http://</a:t>
            </a:r>
            <a:r>
              <a:rPr lang="en-US" dirty="0" err="1"/>
              <a:t>kids.niehs.nih.gov</a:t>
            </a:r>
            <a:r>
              <a:rPr lang="en-US" dirty="0"/>
              <a:t>/games/illusions/</a:t>
            </a:r>
            <a:r>
              <a:rPr lang="en-US" dirty="0" err="1"/>
              <a:t>index.htm</a:t>
            </a:r>
            <a:r>
              <a:rPr lang="en-US" dirty="0"/>
              <a:t> </a:t>
            </a:r>
            <a:endParaRPr lang="en-US" dirty="0" smtClean="0"/>
          </a:p>
          <a:p>
            <a:r>
              <a:rPr lang="en-US" dirty="0"/>
              <a:t>Livingston, J. (1997). </a:t>
            </a:r>
            <a:r>
              <a:rPr lang="en-US" i="1" dirty="0"/>
              <a:t>University of buffalo</a:t>
            </a:r>
            <a:r>
              <a:rPr lang="en-US" dirty="0"/>
              <a:t>. Retrieved from http://</a:t>
            </a:r>
            <a:r>
              <a:rPr lang="en-US" dirty="0" err="1"/>
              <a:t>gse.buffalo.edu</a:t>
            </a:r>
            <a:r>
              <a:rPr lang="en-US" dirty="0"/>
              <a:t>/</a:t>
            </a:r>
            <a:r>
              <a:rPr lang="en-US" dirty="0" err="1"/>
              <a:t>fas</a:t>
            </a:r>
            <a:r>
              <a:rPr lang="en-US" dirty="0"/>
              <a:t>/</a:t>
            </a:r>
            <a:r>
              <a:rPr lang="en-US" dirty="0" err="1"/>
              <a:t>shuell</a:t>
            </a:r>
            <a:r>
              <a:rPr lang="en-US" dirty="0"/>
              <a:t>/CEP564/</a:t>
            </a:r>
            <a:r>
              <a:rPr lang="en-US" dirty="0" err="1"/>
              <a:t>Metacog.htm</a:t>
            </a:r>
            <a:r>
              <a:rPr lang="en-US" dirty="0"/>
              <a:t> </a:t>
            </a:r>
            <a:endParaRPr lang="en-US" dirty="0"/>
          </a:p>
          <a:p>
            <a:r>
              <a:rPr lang="en-US" dirty="0"/>
              <a:t>Lovett, M. (2008). </a:t>
            </a:r>
            <a:r>
              <a:rPr lang="en-US" i="1" dirty="0"/>
              <a:t>Teaching metacognition</a:t>
            </a:r>
            <a:r>
              <a:rPr lang="en-US" dirty="0"/>
              <a:t>. Retrieved from </a:t>
            </a:r>
            <a:r>
              <a:rPr lang="en-US" dirty="0">
                <a:hlinkClick r:id="rId2"/>
              </a:rPr>
              <a:t>http://serc.carleton.edu/NAGTWorkshops/metacognition/</a:t>
            </a:r>
            <a:r>
              <a:rPr lang="en-US" dirty="0" smtClean="0">
                <a:hlinkClick r:id="rId2"/>
              </a:rPr>
              <a:t>teaching_metacognition.html</a:t>
            </a:r>
            <a:endParaRPr lang="en-US" dirty="0" smtClean="0"/>
          </a:p>
          <a:p>
            <a:r>
              <a:rPr lang="en-US" dirty="0" err="1"/>
              <a:t>McDarby</a:t>
            </a:r>
            <a:r>
              <a:rPr lang="en-US" dirty="0"/>
              <a:t>, M. (1988). </a:t>
            </a:r>
            <a:r>
              <a:rPr lang="en-US" i="1" dirty="0" err="1"/>
              <a:t>Labratory</a:t>
            </a:r>
            <a:r>
              <a:rPr lang="en-US" i="1" dirty="0"/>
              <a:t> exercises: Metacognition</a:t>
            </a:r>
            <a:r>
              <a:rPr lang="en-US" dirty="0"/>
              <a:t>. Retrieved from http://</a:t>
            </a:r>
            <a:r>
              <a:rPr lang="en-US" dirty="0" err="1"/>
              <a:t>faculty.fmcc.suny.edu</a:t>
            </a:r>
            <a:r>
              <a:rPr lang="en-US" dirty="0"/>
              <a:t>/</a:t>
            </a:r>
            <a:r>
              <a:rPr lang="en-US" dirty="0" err="1"/>
              <a:t>mcdarby</a:t>
            </a:r>
            <a:r>
              <a:rPr lang="en-US" dirty="0"/>
              <a:t>/Pages/Lab Exercises/</a:t>
            </a:r>
            <a:r>
              <a:rPr lang="en-US" dirty="0" err="1"/>
              <a:t>Metacog.htm</a:t>
            </a:r>
            <a:r>
              <a:rPr lang="en-US" dirty="0"/>
              <a:t> </a:t>
            </a:r>
            <a:r>
              <a:rPr lang="en-US" dirty="0" smtClean="0"/>
              <a:t> </a:t>
            </a:r>
            <a:endParaRPr lang="en-US" dirty="0"/>
          </a:p>
          <a:p>
            <a:r>
              <a:rPr lang="en-US" dirty="0" smtClean="0"/>
              <a:t>Parker</a:t>
            </a:r>
            <a:r>
              <a:rPr lang="en-US" dirty="0"/>
              <a:t>, J. (</a:t>
            </a:r>
            <a:r>
              <a:rPr lang="en-US" dirty="0" err="1"/>
              <a:t>n.d.</a:t>
            </a:r>
            <a:r>
              <a:rPr lang="en-US" dirty="0"/>
              <a:t>). </a:t>
            </a:r>
            <a:r>
              <a:rPr lang="en-US" i="1" dirty="0"/>
              <a:t>The role of metacognition in the classroom</a:t>
            </a:r>
            <a:r>
              <a:rPr lang="en-US" dirty="0"/>
              <a:t>. Retrieved from </a:t>
            </a:r>
            <a:r>
              <a:rPr lang="en-US" u="sng" dirty="0">
                <a:hlinkClick r:id="rId3"/>
              </a:rPr>
              <a:t>http://faculty.mwsu.edu/west/maryann.coe/coe/Projects/epaper/</a:t>
            </a:r>
            <a:r>
              <a:rPr lang="en-US" u="sng" dirty="0" smtClean="0">
                <a:hlinkClick r:id="rId3"/>
              </a:rPr>
              <a:t>meta.htm</a:t>
            </a:r>
            <a:endParaRPr lang="en-US" dirty="0"/>
          </a:p>
          <a:p>
            <a:endParaRPr lang="en-US" dirty="0"/>
          </a:p>
        </p:txBody>
      </p:sp>
    </p:spTree>
    <p:extLst>
      <p:ext uri="{BB962C8B-B14F-4D97-AF65-F5344CB8AC3E}">
        <p14:creationId xmlns:p14="http://schemas.microsoft.com/office/powerpoint/2010/main" val="42266731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a:t>
            </a:r>
            <a:r>
              <a:rPr lang="en-US" dirty="0" err="1"/>
              <a:t>Metacognition</a:t>
            </a:r>
            <a:r>
              <a:rPr lang="en-US" dirty="0"/>
              <a:t>?  </a:t>
            </a:r>
          </a:p>
        </p:txBody>
      </p:sp>
      <p:sp>
        <p:nvSpPr>
          <p:cNvPr id="3" name="Content Placeholder 2"/>
          <p:cNvSpPr>
            <a:spLocks noGrp="1"/>
          </p:cNvSpPr>
          <p:nvPr>
            <p:ph idx="1"/>
          </p:nvPr>
        </p:nvSpPr>
        <p:spPr/>
        <p:txBody>
          <a:bodyPr/>
          <a:lstStyle/>
          <a:p>
            <a:pPr>
              <a:buFont typeface="Arial"/>
              <a:buChar char="•"/>
            </a:pPr>
            <a:r>
              <a:rPr lang="en-US" dirty="0" smtClean="0"/>
              <a:t>Thinking </a:t>
            </a:r>
            <a:r>
              <a:rPr lang="en-US" dirty="0"/>
              <a:t>about thinking </a:t>
            </a:r>
            <a:endParaRPr lang="en-US" dirty="0" smtClean="0"/>
          </a:p>
          <a:p>
            <a:pPr>
              <a:buFont typeface="Arial"/>
              <a:buChar char="•"/>
            </a:pPr>
            <a:r>
              <a:rPr lang="en-US" dirty="0" smtClean="0"/>
              <a:t>Knowing </a:t>
            </a:r>
            <a:r>
              <a:rPr lang="en-US" dirty="0"/>
              <a:t>about knowing. </a:t>
            </a:r>
          </a:p>
        </p:txBody>
      </p:sp>
      <p:pic>
        <p:nvPicPr>
          <p:cNvPr id="4" name="Picture 3"/>
          <p:cNvPicPr>
            <a:picLocks noChangeAspect="1"/>
          </p:cNvPicPr>
          <p:nvPr/>
        </p:nvPicPr>
        <p:blipFill>
          <a:blip r:embed="rId2"/>
          <a:stretch>
            <a:fillRect/>
          </a:stretch>
        </p:blipFill>
        <p:spPr>
          <a:xfrm>
            <a:off x="5638800" y="1676400"/>
            <a:ext cx="2558815" cy="3810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of </a:t>
            </a:r>
            <a:r>
              <a:rPr lang="en-US" dirty="0" err="1" smtClean="0"/>
              <a:t>Metacognition</a:t>
            </a:r>
            <a:endParaRPr lang="en-US" dirty="0"/>
          </a:p>
        </p:txBody>
      </p:sp>
      <p:sp>
        <p:nvSpPr>
          <p:cNvPr id="3" name="Content Placeholder 2"/>
          <p:cNvSpPr>
            <a:spLocks noGrp="1"/>
          </p:cNvSpPr>
          <p:nvPr>
            <p:ph idx="1"/>
          </p:nvPr>
        </p:nvSpPr>
        <p:spPr/>
        <p:txBody>
          <a:bodyPr>
            <a:normAutofit lnSpcReduction="10000"/>
          </a:bodyPr>
          <a:lstStyle/>
          <a:p>
            <a:pPr>
              <a:buNone/>
            </a:pPr>
            <a:r>
              <a:rPr lang="en-US" sz="2600" dirty="0" smtClean="0"/>
              <a:t>“… </a:t>
            </a:r>
            <a:r>
              <a:rPr lang="en-US" sz="2600" dirty="0"/>
              <a:t>refers to higher order thinking which involves active control over the cognitive processes engaged in learning” </a:t>
            </a:r>
            <a:r>
              <a:rPr lang="en-US" sz="2600" dirty="0"/>
              <a:t>(Livingston, 1997)</a:t>
            </a:r>
            <a:r>
              <a:rPr lang="en-US" sz="2600" dirty="0" smtClean="0"/>
              <a:t>. </a:t>
            </a:r>
            <a:endParaRPr lang="en-US" sz="2600" b="1" dirty="0"/>
          </a:p>
          <a:p>
            <a:pPr>
              <a:buNone/>
            </a:pPr>
            <a:r>
              <a:rPr lang="en-US" sz="2600" dirty="0"/>
              <a:t>“..refers to the ways that people think - the patterns, how we put together the information that we're given.” </a:t>
            </a:r>
            <a:r>
              <a:rPr lang="en-US" sz="2600" dirty="0" smtClean="0"/>
              <a:t>(</a:t>
            </a:r>
            <a:r>
              <a:rPr lang="en-US" sz="2600" dirty="0" err="1" smtClean="0"/>
              <a:t>McDarby</a:t>
            </a:r>
            <a:r>
              <a:rPr lang="en-US" sz="2600" dirty="0" smtClean="0"/>
              <a:t>, 1988)</a:t>
            </a:r>
            <a:endParaRPr lang="en-US" sz="2600" dirty="0" smtClean="0"/>
          </a:p>
          <a:p>
            <a:pPr>
              <a:buNone/>
            </a:pPr>
            <a:r>
              <a:rPr lang="en-US" sz="2600" dirty="0" smtClean="0"/>
              <a:t>“Metacognition is a systematic strategy for solving problems that includes reflecting on and evaluating the productivity of one’s thinking.” (</a:t>
            </a:r>
            <a:r>
              <a:rPr lang="en-US" sz="2600" dirty="0" err="1"/>
              <a:t>Cardelle-</a:t>
            </a:r>
            <a:r>
              <a:rPr lang="en-US" sz="2600" dirty="0" err="1" smtClean="0"/>
              <a:t>Elawar</a:t>
            </a:r>
            <a:r>
              <a:rPr lang="en-US" sz="2600" dirty="0" smtClean="0"/>
              <a:t>, 1990).</a:t>
            </a:r>
            <a:endParaRPr lang="en-US" sz="2600"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H. </a:t>
            </a:r>
            <a:r>
              <a:rPr lang="en-US" dirty="0" err="1" smtClean="0"/>
              <a:t>Flavell</a:t>
            </a:r>
            <a:r>
              <a:rPr lang="en-US" dirty="0" smtClean="0"/>
              <a:t> </a:t>
            </a:r>
            <a:endParaRPr lang="en-US" dirty="0"/>
          </a:p>
        </p:txBody>
      </p:sp>
      <p:sp>
        <p:nvSpPr>
          <p:cNvPr id="3" name="Content Placeholder 2"/>
          <p:cNvSpPr>
            <a:spLocks noGrp="1"/>
          </p:cNvSpPr>
          <p:nvPr>
            <p:ph idx="1"/>
          </p:nvPr>
        </p:nvSpPr>
        <p:spPr/>
        <p:txBody>
          <a:bodyPr/>
          <a:lstStyle/>
          <a:p>
            <a:r>
              <a:rPr lang="en-US" dirty="0" smtClean="0"/>
              <a:t>Coined the term “</a:t>
            </a:r>
            <a:r>
              <a:rPr lang="en-US" dirty="0" err="1" smtClean="0"/>
              <a:t>Metacognition</a:t>
            </a:r>
            <a:r>
              <a:rPr lang="en-US" dirty="0" smtClean="0"/>
              <a:t>” (1979). </a:t>
            </a:r>
          </a:p>
          <a:p>
            <a:endParaRPr lang="en-US" dirty="0"/>
          </a:p>
          <a:p>
            <a:r>
              <a:rPr lang="en-US" dirty="0" smtClean="0"/>
              <a:t>His Definition: </a:t>
            </a:r>
            <a:r>
              <a:rPr lang="en-US" dirty="0"/>
              <a:t>“the knowledge about and regulation </a:t>
            </a:r>
            <a:r>
              <a:rPr lang="en-US" dirty="0" smtClean="0"/>
              <a:t>of one’s </a:t>
            </a:r>
            <a:r>
              <a:rPr lang="en-US" dirty="0"/>
              <a:t>cognitive activities in learning </a:t>
            </a:r>
            <a:r>
              <a:rPr lang="en-US" dirty="0" smtClean="0"/>
              <a:t>processes.” </a:t>
            </a:r>
            <a:r>
              <a:rPr lang="en-US" sz="2400" dirty="0"/>
              <a:t>(</a:t>
            </a:r>
            <a:r>
              <a:rPr lang="en-US" sz="2400" dirty="0" err="1"/>
              <a:t>Flavell</a:t>
            </a:r>
            <a:r>
              <a:rPr lang="en-US" sz="2400" dirty="0"/>
              <a:t>, 1979; Brown, 1978</a:t>
            </a:r>
            <a:r>
              <a:rPr lang="en-US" sz="2400" dirty="0" smtClean="0"/>
              <a:t>)</a:t>
            </a:r>
            <a:endParaRPr lang="en-US" sz="2400"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Ponder this: </a:t>
            </a:r>
            <a:endParaRPr lang="en-US" dirty="0"/>
          </a:p>
        </p:txBody>
      </p:sp>
      <p:sp>
        <p:nvSpPr>
          <p:cNvPr id="3" name="Content Placeholder 2"/>
          <p:cNvSpPr>
            <a:spLocks noGrp="1"/>
          </p:cNvSpPr>
          <p:nvPr>
            <p:ph idx="1"/>
          </p:nvPr>
        </p:nvSpPr>
        <p:spPr/>
        <p:txBody>
          <a:bodyPr>
            <a:normAutofit fontScale="92500" lnSpcReduction="10000"/>
          </a:bodyPr>
          <a:lstStyle/>
          <a:p>
            <a:r>
              <a:rPr lang="en-US" dirty="0"/>
              <a:t>Most conceptualizations of </a:t>
            </a:r>
            <a:r>
              <a:rPr lang="en-US" dirty="0" err="1"/>
              <a:t>metacognition</a:t>
            </a:r>
            <a:r>
              <a:rPr lang="en-US" dirty="0"/>
              <a:t> have in common that they take </a:t>
            </a:r>
            <a:r>
              <a:rPr lang="en-US" dirty="0" smtClean="0"/>
              <a:t>the perspective </a:t>
            </a:r>
            <a:r>
              <a:rPr lang="en-US" dirty="0"/>
              <a:t>of </a:t>
            </a:r>
            <a:r>
              <a:rPr lang="en-US" dirty="0" smtClean="0"/>
              <a:t>higher-order </a:t>
            </a:r>
            <a:r>
              <a:rPr lang="en-US" dirty="0"/>
              <a:t>cognition about cognition.’’ </a:t>
            </a:r>
            <a:endParaRPr lang="en-US" dirty="0" smtClean="0"/>
          </a:p>
          <a:p>
            <a:endParaRPr lang="en-US" dirty="0" smtClean="0"/>
          </a:p>
          <a:p>
            <a:r>
              <a:rPr lang="en-US" dirty="0" smtClean="0"/>
              <a:t>There </a:t>
            </a:r>
            <a:r>
              <a:rPr lang="en-US" dirty="0"/>
              <a:t>is a </a:t>
            </a:r>
            <a:r>
              <a:rPr lang="en-US" dirty="0" smtClean="0"/>
              <a:t>higher-order agent </a:t>
            </a:r>
            <a:r>
              <a:rPr lang="en-US" dirty="0"/>
              <a:t>overlooking and governing the cognitive system, while simultaneously </a:t>
            </a:r>
            <a:r>
              <a:rPr lang="en-US" dirty="0" smtClean="0"/>
              <a:t>being part </a:t>
            </a:r>
            <a:r>
              <a:rPr lang="en-US" dirty="0"/>
              <a:t>of it. </a:t>
            </a:r>
            <a:endParaRPr lang="en-US" dirty="0" smtClean="0"/>
          </a:p>
          <a:p>
            <a:endParaRPr lang="en-US" dirty="0" smtClean="0"/>
          </a:p>
          <a:p>
            <a:pPr>
              <a:buNone/>
            </a:pPr>
            <a:r>
              <a:rPr lang="en-US" sz="2600" dirty="0" smtClean="0"/>
              <a:t>( (2006) 1: 3–14) </a:t>
            </a:r>
            <a:r>
              <a:rPr lang="en-US" sz="2600" dirty="0" err="1" smtClean="0"/>
              <a:t>Veenman</a:t>
            </a:r>
            <a:r>
              <a:rPr lang="en-US" sz="2600" dirty="0" smtClean="0"/>
              <a:t>, </a:t>
            </a:r>
            <a:r>
              <a:rPr lang="en-US" sz="2600" dirty="0" err="1" smtClean="0"/>
              <a:t>etal</a:t>
            </a:r>
            <a:r>
              <a:rPr lang="en-US" sz="2600" dirty="0" smtClean="0"/>
              <a:t>. Metacognition Learning </a:t>
            </a:r>
            <a:endParaRPr lang="en-US" sz="2600" dirty="0"/>
          </a:p>
          <a:p>
            <a:endParaRPr lang="en-US"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Comte’s paradox:</a:t>
            </a:r>
            <a:endParaRPr lang="en-US" dirty="0"/>
          </a:p>
        </p:txBody>
      </p:sp>
      <p:sp>
        <p:nvSpPr>
          <p:cNvPr id="3" name="Content Placeholder 2"/>
          <p:cNvSpPr>
            <a:spLocks noGrp="1"/>
          </p:cNvSpPr>
          <p:nvPr>
            <p:ph idx="1"/>
          </p:nvPr>
        </p:nvSpPr>
        <p:spPr/>
        <p:txBody>
          <a:bodyPr/>
          <a:lstStyle/>
          <a:p>
            <a:pPr>
              <a:buNone/>
            </a:pPr>
            <a:r>
              <a:rPr lang="en-US" dirty="0" smtClean="0"/>
              <a:t>    One cannot split one’s self in two, of whom one thinks whilst the other observes him thinking. </a:t>
            </a:r>
          </a:p>
          <a:p>
            <a:pPr>
              <a:buNone/>
            </a:pPr>
            <a:endParaRPr lang="en-US" sz="2800" dirty="0"/>
          </a:p>
          <a:p>
            <a:pPr>
              <a:buNone/>
            </a:pPr>
            <a:r>
              <a:rPr lang="en-US" sz="2400" dirty="0" smtClean="0"/>
              <a:t>     (</a:t>
            </a:r>
            <a:r>
              <a:rPr lang="en-US" sz="2400" dirty="0" err="1" smtClean="0"/>
              <a:t>Veenman</a:t>
            </a:r>
            <a:r>
              <a:rPr lang="en-US" sz="2400" dirty="0" smtClean="0"/>
              <a:t>, </a:t>
            </a:r>
            <a:r>
              <a:rPr lang="en-US" sz="2400" dirty="0" err="1" smtClean="0"/>
              <a:t>etal</a:t>
            </a:r>
            <a:r>
              <a:rPr lang="en-US" sz="2400" dirty="0" smtClean="0"/>
              <a:t>. </a:t>
            </a:r>
            <a:r>
              <a:rPr lang="en-US" sz="2400" dirty="0" err="1" smtClean="0"/>
              <a:t>Metacognition</a:t>
            </a:r>
            <a:r>
              <a:rPr lang="en-US" sz="2400" dirty="0" smtClean="0"/>
              <a:t> Learning (2006) 1: 3–14)</a:t>
            </a:r>
          </a:p>
          <a:p>
            <a:pPr>
              <a:buNone/>
            </a:pPr>
            <a:endParaRPr lang="en-US" sz="2400" dirty="0"/>
          </a:p>
          <a:p>
            <a:pPr>
              <a:buNone/>
            </a:pPr>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Flavell</a:t>
            </a:r>
            <a:r>
              <a:rPr lang="en-US" dirty="0" smtClean="0"/>
              <a:t> (1979, 1987)</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err="1" smtClean="0"/>
              <a:t>metacognition</a:t>
            </a:r>
            <a:r>
              <a:rPr lang="en-US" dirty="0" smtClean="0"/>
              <a:t> </a:t>
            </a:r>
            <a:r>
              <a:rPr lang="en-US" dirty="0"/>
              <a:t>consists </a:t>
            </a:r>
            <a:r>
              <a:rPr lang="en-US" dirty="0" smtClean="0"/>
              <a:t>of : </a:t>
            </a:r>
          </a:p>
          <a:p>
            <a:pPr>
              <a:buNone/>
            </a:pPr>
            <a:endParaRPr lang="en-US" dirty="0" smtClean="0"/>
          </a:p>
          <a:p>
            <a:pPr>
              <a:buNone/>
            </a:pPr>
            <a:r>
              <a:rPr lang="en-US" dirty="0"/>
              <a:t> </a:t>
            </a:r>
            <a:r>
              <a:rPr lang="en-US" dirty="0" smtClean="0"/>
              <a:t>            </a:t>
            </a:r>
            <a:r>
              <a:rPr lang="en-US" dirty="0" err="1" smtClean="0"/>
              <a:t>metacognitive</a:t>
            </a:r>
            <a:r>
              <a:rPr lang="en-US" dirty="0" smtClean="0"/>
              <a:t> knowledge</a:t>
            </a:r>
            <a:r>
              <a:rPr lang="en-US" sz="2400" baseline="30000" dirty="0" smtClean="0"/>
              <a:t>1</a:t>
            </a:r>
            <a:r>
              <a:rPr lang="en-US" sz="2400" dirty="0" smtClean="0"/>
              <a:t> </a:t>
            </a:r>
          </a:p>
          <a:p>
            <a:pPr>
              <a:buNone/>
            </a:pPr>
            <a:endParaRPr lang="en-US" dirty="0" smtClean="0"/>
          </a:p>
          <a:p>
            <a:pPr>
              <a:buNone/>
            </a:pPr>
            <a:r>
              <a:rPr lang="en-US" dirty="0"/>
              <a:t> </a:t>
            </a:r>
            <a:r>
              <a:rPr lang="en-US" dirty="0" smtClean="0"/>
              <a:t>            </a:t>
            </a:r>
            <a:r>
              <a:rPr lang="en-US" dirty="0" err="1" smtClean="0"/>
              <a:t>metacognitive</a:t>
            </a:r>
            <a:r>
              <a:rPr lang="en-US" dirty="0" smtClean="0"/>
              <a:t> skills</a:t>
            </a:r>
            <a:r>
              <a:rPr lang="en-US" baseline="30000" dirty="0" smtClean="0"/>
              <a:t>2</a:t>
            </a:r>
            <a:endParaRPr lang="en-US" dirty="0" smtClean="0"/>
          </a:p>
          <a:p>
            <a:pPr>
              <a:buNone/>
            </a:pPr>
            <a:endParaRPr lang="en-US" dirty="0"/>
          </a:p>
          <a:p>
            <a:pPr>
              <a:buNone/>
            </a:pPr>
            <a:endParaRPr lang="en-US" dirty="0" smtClean="0"/>
          </a:p>
          <a:p>
            <a:pPr>
              <a:buNone/>
            </a:pPr>
            <a:r>
              <a:rPr lang="en-US" sz="2200" dirty="0" smtClean="0"/>
              <a:t>1.Metacognition</a:t>
            </a:r>
            <a:r>
              <a:rPr lang="en-US" sz="2200" dirty="0"/>
              <a:t>: An Overview, Jennifer A. </a:t>
            </a:r>
            <a:r>
              <a:rPr lang="en-US" sz="2200" dirty="0" smtClean="0"/>
              <a:t>Livingston</a:t>
            </a:r>
            <a:endParaRPr lang="en-US" sz="2200"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5144</TotalTime>
  <Words>2061</Words>
  <Application>Microsoft Macintosh PowerPoint</Application>
  <PresentationFormat>On-screen Show (4:3)</PresentationFormat>
  <Paragraphs>234</Paragraphs>
  <Slides>30</Slides>
  <Notes>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Breeze</vt:lpstr>
      <vt:lpstr>PowerPoint Presentation</vt:lpstr>
      <vt:lpstr>Overview</vt:lpstr>
      <vt:lpstr>Lecture Wrapper</vt:lpstr>
      <vt:lpstr>What is Metacognition?  </vt:lpstr>
      <vt:lpstr>Definitions of Metacognition</vt:lpstr>
      <vt:lpstr>John H. Flavell </vt:lpstr>
      <vt:lpstr>Ponder this: </vt:lpstr>
      <vt:lpstr>Comte’s paradox:</vt:lpstr>
      <vt:lpstr>Flavell (1979, 1987)</vt:lpstr>
      <vt:lpstr>Metacognitive knowledge</vt:lpstr>
      <vt:lpstr>Metacognitive knowledge</vt:lpstr>
      <vt:lpstr>Metacognitive knowledge</vt:lpstr>
      <vt:lpstr>Metacognitive knowledge</vt:lpstr>
      <vt:lpstr>Metacognitive knowledge</vt:lpstr>
      <vt:lpstr>Metacognitive knowledge</vt:lpstr>
      <vt:lpstr>Metacognitive Skills </vt:lpstr>
      <vt:lpstr>What is metacognition in the classroom?</vt:lpstr>
      <vt:lpstr>Students must:</vt:lpstr>
      <vt:lpstr>Cognitive Strategy Instruction </vt:lpstr>
      <vt:lpstr>Cognitive Strategy Instruction </vt:lpstr>
      <vt:lpstr>Research</vt:lpstr>
      <vt:lpstr>Metacognitive Activities</vt:lpstr>
      <vt:lpstr>Lecture Wrapper</vt:lpstr>
      <vt:lpstr>What do you see?</vt:lpstr>
      <vt:lpstr>What do you see?</vt:lpstr>
      <vt:lpstr>How many faces do you see?</vt:lpstr>
      <vt:lpstr>Conclusion</vt:lpstr>
      <vt:lpstr>Questions?</vt:lpstr>
      <vt:lpstr>Thank you!</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Seana DeCrosta</cp:lastModifiedBy>
  <cp:revision>48</cp:revision>
  <dcterms:created xsi:type="dcterms:W3CDTF">2012-09-16T21:16:38Z</dcterms:created>
  <dcterms:modified xsi:type="dcterms:W3CDTF">2012-10-17T15:56:47Z</dcterms:modified>
</cp:coreProperties>
</file>